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312" r:id="rId4"/>
    <p:sldId id="313" r:id="rId5"/>
    <p:sldId id="314" r:id="rId6"/>
    <p:sldId id="315" r:id="rId7"/>
    <p:sldId id="316" r:id="rId8"/>
    <p:sldId id="317" r:id="rId9"/>
    <p:sldId id="266" r:id="rId10"/>
    <p:sldId id="267" r:id="rId11"/>
    <p:sldId id="268" r:id="rId12"/>
    <p:sldId id="269" r:id="rId13"/>
    <p:sldId id="270" r:id="rId14"/>
    <p:sldId id="271" r:id="rId15"/>
    <p:sldId id="272" r:id="rId16"/>
    <p:sldId id="273" r:id="rId17"/>
    <p:sldId id="275" r:id="rId18"/>
    <p:sldId id="274" r:id="rId19"/>
    <p:sldId id="279" r:id="rId20"/>
    <p:sldId id="280" r:id="rId21"/>
    <p:sldId id="281" r:id="rId22"/>
    <p:sldId id="299" r:id="rId23"/>
    <p:sldId id="276" r:id="rId24"/>
    <p:sldId id="300" r:id="rId25"/>
    <p:sldId id="277" r:id="rId26"/>
    <p:sldId id="318" r:id="rId27"/>
    <p:sldId id="301" r:id="rId28"/>
    <p:sldId id="304" r:id="rId29"/>
    <p:sldId id="305" r:id="rId30"/>
    <p:sldId id="306" r:id="rId31"/>
    <p:sldId id="307" r:id="rId32"/>
    <p:sldId id="309" r:id="rId33"/>
    <p:sldId id="311"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ambria" panose="02040503050406030204" pitchFamily="18" charset="0"/>
      <p:regular r:id="rId40"/>
      <p:bold r:id="rId41"/>
      <p:italic r:id="rId42"/>
      <p:boldItalic r:id="rId43"/>
    </p:embeddedFont>
    <p:embeddedFont>
      <p:font typeface="Comic Sans MS" panose="030F0902030302020204" pitchFamily="66" charset="0"/>
      <p:regular r:id="rId44"/>
      <p:bold r:id="rId45"/>
      <p:italic r:id="rId46"/>
      <p:boldItalic r:id="rId47"/>
    </p:embeddedFont>
    <p:embeddedFont>
      <p:font typeface="Proxima Nova" panose="02000506030000020004"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2" autoAdjust="0"/>
    <p:restoredTop sz="79054" autoAdjust="0"/>
  </p:normalViewPr>
  <p:slideViewPr>
    <p:cSldViewPr snapToGrid="0">
      <p:cViewPr varScale="1">
        <p:scale>
          <a:sx n="79" d="100"/>
          <a:sy n="79" d="100"/>
        </p:scale>
        <p:origin x="21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lvl="1" indent="0">
              <a:buNone/>
            </a:pPr>
            <a:r>
              <a:rPr lang="en-US" sz="1100" b="0" i="0" u="none" strike="noStrike" cap="none" dirty="0">
                <a:solidFill>
                  <a:srgbClr val="000000"/>
                </a:solidFill>
                <a:latin typeface="Arial"/>
                <a:ea typeface="Arial"/>
                <a:cs typeface="Arial"/>
                <a:sym typeface="Arial"/>
              </a:rPr>
              <a:t>In this presentation, you will learn where data on ELs can be found within the PowerSchool environment, how to access these data and how to utilize it when contemplating service delivery options, including instructional strategies </a:t>
            </a:r>
            <a:r>
              <a:rPr lang="en-US" sz="1100" b="0" i="0" u="none" strike="noStrike" cap="none" dirty="0">
                <a:solidFill>
                  <a:srgbClr val="000000"/>
                </a:solidFill>
                <a:effectLst/>
                <a:latin typeface="Arial"/>
                <a:ea typeface="Arial"/>
                <a:cs typeface="Arial"/>
                <a:sym typeface="Arial"/>
              </a:rPr>
              <a:t>for your MEPs who are EL.</a:t>
            </a:r>
            <a:endParaRPr lang="en-US" sz="12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a39b6e7c1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a39b6e7c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 sz="1200"/>
              <a:t>English Speakers make one year of achievement gain during each school year (10 months gain in a 10 month school year) for each year of school.  To close the achievement gap ELLs must gain more than one year’s achievement (15 months gain in 10 months) in each of several consecutive school years. To illustrate further, if a group of English language learners experiences an initial three-year gap in achievement assessed in English (math, science, social studies, language arts, reading), they must make an average of about one-and –a-half years’ progress in the next six consecutive years (for a total of nine years’ progress in six years) to reach the same long-term performance level that a typical native-English speaker reaches by making one year’s progress in one year’s time for each of six years. (Thomas &amp; Collier, 1997)    </a:t>
            </a:r>
            <a:endParaRPr sz="1200"/>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a39b6e7c1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a39b6e7c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a39b6e7c1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a39b6e7c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a39b6e7c1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a39b6e7c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a39b6e7c1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a39b6e7c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TURN AND TALK?  </a:t>
            </a: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88dad5d4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88dad5d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a5d05465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a5d0546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a5d05465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a5d05465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88dad5d4a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88dad5d4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1243254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a1243254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67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875bc87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875bc87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Danise:  </a:t>
            </a:r>
            <a:r>
              <a:rPr lang="en-US" dirty="0"/>
              <a:t>Where do you currently find information on your MEP students?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TURN AND TALK:</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4ac722809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4ac722809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a12432547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a1243254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984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88dad5d4a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88dad5d4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88dad5d4a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88dad5d4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a0f6b305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a0f6b305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88dad5d4a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88dad5d4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88dad5d4a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88dad5d4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WIDA has adopted language used by Bloom’s revised taxonomy to represent a cognitive demand across all levels of language proficiency.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When I think of cognitive functions… I think of what the brain does in order to demonstrate knowledge in the content area or lesson.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WIDA manual is helpful because it gives examples of cognitive functions for students with differing language levels and within different language domains.  (Levels 1-6) Language Domains (L, S, R, and 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When you are planning a lesson for a classroom with EL students, you can call on these cognitive functions to differentiate the language use students at different levels would use in order to demonstrate or learn content knowledge in your classroom.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 student performing at a level 4 in writing should be able to respond in writing to compare or contrast content learned in the classroom.  They could be expected to write a paragraph, or even an essay, with text evidence in order to analyze the comparison in the question you have posed.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 could not expect a Level 2 (Emerging) student to be able to produce the language needed in order to respond to a task where they would analyze by comparing and contrasting at a paragraph level.  A Level 1 or 2 student can still cognitively be expected to analyze, but with a different cognitive function instead of writing a paragraph or essay to compare and contrast.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For instance a Level 2 student may be able to classify visually-supported words or phrases related to the content you are teaching using a graphic organizer with a partner.</a:t>
            </a:r>
            <a:endParaRPr dirty="0"/>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0f6b3057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a0f6b305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Instructional supports help to scaffold language development for ELs.  It is important to provide these supports to students at least up until Level 4.  More than one support may be given to students during a lesson.  For example, providing the interactive support of having a student work with a partner may not be enough to scaffold language development.  They could also use a graphic organizer along with a partner in helping them formulate the language needed to complete a certain task.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d1c50cb3a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d1c50cb3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Our Immigrant Headcount</a:t>
            </a:r>
          </a:p>
        </p:txBody>
      </p:sp>
      <p:sp>
        <p:nvSpPr>
          <p:cNvPr id="4" name="Slide Number Placeholder 3"/>
          <p:cNvSpPr>
            <a:spLocks noGrp="1"/>
          </p:cNvSpPr>
          <p:nvPr>
            <p:ph type="sldNum" sz="quarter" idx="10"/>
          </p:nvPr>
        </p:nvSpPr>
        <p:spPr/>
        <p:txBody>
          <a:bodyPr/>
          <a:lstStyle/>
          <a:p>
            <a:fld id="{0A1FDCBA-3CFE-4319-ABEE-D9DE47424139}" type="slidenum">
              <a:rPr lang="en-US" smtClean="0"/>
              <a:t>3</a:t>
            </a:fld>
            <a:endParaRPr lang="en-US"/>
          </a:p>
        </p:txBody>
      </p:sp>
    </p:spTree>
    <p:extLst>
      <p:ext uri="{BB962C8B-B14F-4D97-AF65-F5344CB8AC3E}">
        <p14:creationId xmlns:p14="http://schemas.microsoft.com/office/powerpoint/2010/main" val="373131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latin typeface="Calibri" panose="020F0502020204030204" pitchFamily="34" charset="0"/>
                <a:cs typeface="Calibri" panose="020F0502020204030204" pitchFamily="34" charset="0"/>
              </a:rPr>
              <a:t>Let’s look at what’s available in PowerSchool</a:t>
            </a:r>
          </a:p>
          <a:p>
            <a:endParaRPr lang="en-US" dirty="0"/>
          </a:p>
        </p:txBody>
      </p:sp>
    </p:spTree>
    <p:extLst>
      <p:ext uri="{BB962C8B-B14F-4D97-AF65-F5344CB8AC3E}">
        <p14:creationId xmlns:p14="http://schemas.microsoft.com/office/powerpoint/2010/main" val="417471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9fa63fcab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9fa63fca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US" sz="1100" b="0" i="0" u="none" strike="noStrike" cap="all" dirty="0">
                <a:solidFill>
                  <a:srgbClr val="000000"/>
                </a:solidFill>
                <a:effectLst/>
                <a:latin typeface="Arial"/>
                <a:ea typeface="Arial"/>
                <a:cs typeface="Arial"/>
                <a:sym typeface="Arial"/>
              </a:rPr>
              <a:t>Danise Melecio AND JENNY GRINDSTAFF OF YANCEY COUNTY SCHOOLS:</a:t>
            </a:r>
          </a:p>
          <a:p>
            <a:pPr marL="0" lvl="0" indent="0" algn="l" rtl="0">
              <a:lnSpc>
                <a:spcPct val="115000"/>
              </a:lnSpc>
              <a:spcBef>
                <a:spcPts val="400"/>
              </a:spcBef>
              <a:spcAft>
                <a:spcPts val="0"/>
              </a:spcAft>
              <a:buNone/>
            </a:pPr>
            <a:endParaRPr lang="en" sz="1200" dirty="0"/>
          </a:p>
          <a:p>
            <a:pPr marL="0" lvl="0" indent="0" algn="l" rtl="0">
              <a:lnSpc>
                <a:spcPct val="115000"/>
              </a:lnSpc>
              <a:spcBef>
                <a:spcPts val="400"/>
              </a:spcBef>
              <a:spcAft>
                <a:spcPts val="0"/>
              </a:spcAft>
              <a:buNone/>
            </a:pPr>
            <a:r>
              <a:rPr lang="en" sz="1200" dirty="0"/>
              <a:t>Discuss Social Language (BICS - Basic Interpersonal Communicative Skills) along the following 6 points:</a:t>
            </a:r>
            <a:endParaRPr sz="1200" dirty="0"/>
          </a:p>
          <a:p>
            <a:pPr marL="0" lvl="0" indent="0" algn="l" rtl="0">
              <a:lnSpc>
                <a:spcPct val="115000"/>
              </a:lnSpc>
              <a:spcBef>
                <a:spcPts val="400"/>
              </a:spcBef>
              <a:spcAft>
                <a:spcPts val="0"/>
              </a:spcAft>
              <a:buNone/>
            </a:pPr>
            <a:r>
              <a:rPr lang="en" sz="1200" dirty="0"/>
              <a:t>Language: informal, everyday vocabulary, shorter sentences, simple vocabulary and grammar</a:t>
            </a:r>
            <a:endParaRPr sz="1200" dirty="0"/>
          </a:p>
          <a:p>
            <a:pPr marL="0" lvl="0" indent="0" algn="l" rtl="0">
              <a:lnSpc>
                <a:spcPct val="115000"/>
              </a:lnSpc>
              <a:spcBef>
                <a:spcPts val="400"/>
              </a:spcBef>
              <a:spcAft>
                <a:spcPts val="0"/>
              </a:spcAft>
              <a:buNone/>
            </a:pPr>
            <a:r>
              <a:rPr lang="en" sz="1200" dirty="0"/>
              <a:t>Setting: social, small number, often with friends, usually face-to-face</a:t>
            </a:r>
            <a:endParaRPr sz="1200" dirty="0"/>
          </a:p>
          <a:p>
            <a:pPr marL="0" lvl="0" indent="0" algn="l" rtl="0">
              <a:lnSpc>
                <a:spcPct val="115000"/>
              </a:lnSpc>
              <a:spcBef>
                <a:spcPts val="400"/>
              </a:spcBef>
              <a:spcAft>
                <a:spcPts val="0"/>
              </a:spcAft>
              <a:buNone/>
            </a:pPr>
            <a:r>
              <a:rPr lang="en" sz="1200" dirty="0"/>
              <a:t>Degree of understanding: exact understanding not needed</a:t>
            </a:r>
            <a:endParaRPr sz="1200" dirty="0"/>
          </a:p>
          <a:p>
            <a:pPr marL="0" lvl="0" indent="0" algn="l" rtl="0">
              <a:lnSpc>
                <a:spcPct val="115000"/>
              </a:lnSpc>
              <a:spcBef>
                <a:spcPts val="400"/>
              </a:spcBef>
              <a:spcAft>
                <a:spcPts val="0"/>
              </a:spcAft>
              <a:buNone/>
            </a:pPr>
            <a:r>
              <a:rPr lang="en" sz="1200" dirty="0"/>
              <a:t>Topic: familiar topics (friends, daily routine, TV shows, sports)</a:t>
            </a:r>
            <a:endParaRPr sz="1200" dirty="0"/>
          </a:p>
          <a:p>
            <a:pPr marL="0" lvl="0" indent="0" algn="l" rtl="0">
              <a:lnSpc>
                <a:spcPct val="115000"/>
              </a:lnSpc>
              <a:spcBef>
                <a:spcPts val="400"/>
              </a:spcBef>
              <a:spcAft>
                <a:spcPts val="0"/>
              </a:spcAft>
              <a:buNone/>
            </a:pPr>
            <a:r>
              <a:rPr lang="en" sz="1200" dirty="0"/>
              <a:t>Clues: many nonlinguistic clues (nonverbal, visual, gestures, expressions, context)</a:t>
            </a:r>
            <a:endParaRPr sz="1200" dirty="0"/>
          </a:p>
          <a:p>
            <a:pPr marL="0" lvl="0" indent="0" algn="l" rtl="0">
              <a:lnSpc>
                <a:spcPct val="115000"/>
              </a:lnSpc>
              <a:spcBef>
                <a:spcPts val="400"/>
              </a:spcBef>
              <a:spcAft>
                <a:spcPts val="0"/>
              </a:spcAft>
              <a:buNone/>
            </a:pPr>
            <a:r>
              <a:rPr lang="en" sz="1200" dirty="0"/>
              <a:t>Clarification: easy to get clarification (look puzzled, ask a question)</a:t>
            </a:r>
            <a:endParaRPr sz="1200"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9fa63fcab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9fa63fca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 sz="1200"/>
              <a:t>Discuss Academic Language (CALP - Cognitive Academic Language Proficiency) along the following 6 points and compare with BICS:</a:t>
            </a:r>
            <a:endParaRPr sz="1200"/>
          </a:p>
          <a:p>
            <a:pPr marL="0" lvl="0" indent="0" algn="l" rtl="0">
              <a:lnSpc>
                <a:spcPct val="115000"/>
              </a:lnSpc>
              <a:spcBef>
                <a:spcPts val="400"/>
              </a:spcBef>
              <a:spcAft>
                <a:spcPts val="0"/>
              </a:spcAft>
              <a:buNone/>
            </a:pPr>
            <a:r>
              <a:rPr lang="en" sz="1200"/>
              <a:t>Language: formal, academic/school vocabulary; longer sentences, complex grammar</a:t>
            </a:r>
            <a:endParaRPr sz="1200"/>
          </a:p>
          <a:p>
            <a:pPr marL="0" lvl="0" indent="0" algn="l" rtl="0">
              <a:lnSpc>
                <a:spcPct val="115000"/>
              </a:lnSpc>
              <a:spcBef>
                <a:spcPts val="400"/>
              </a:spcBef>
              <a:spcAft>
                <a:spcPts val="0"/>
              </a:spcAft>
              <a:buNone/>
            </a:pPr>
            <a:r>
              <a:rPr lang="en" sz="1200"/>
              <a:t>Setting: school, lecture format, reading a textbook, little situational/experiential context</a:t>
            </a:r>
            <a:endParaRPr sz="1200"/>
          </a:p>
          <a:p>
            <a:pPr marL="0" lvl="0" indent="0" algn="l" rtl="0">
              <a:lnSpc>
                <a:spcPct val="115000"/>
              </a:lnSpc>
              <a:spcBef>
                <a:spcPts val="400"/>
              </a:spcBef>
              <a:spcAft>
                <a:spcPts val="0"/>
              </a:spcAft>
              <a:buNone/>
            </a:pPr>
            <a:r>
              <a:rPr lang="en" sz="1200"/>
              <a:t>Degree of understanding: exact understanding demanded; higher order thinking</a:t>
            </a:r>
            <a:endParaRPr sz="1200"/>
          </a:p>
          <a:p>
            <a:pPr marL="0" lvl="0" indent="0" algn="l" rtl="0">
              <a:lnSpc>
                <a:spcPct val="115000"/>
              </a:lnSpc>
              <a:spcBef>
                <a:spcPts val="400"/>
              </a:spcBef>
              <a:spcAft>
                <a:spcPts val="0"/>
              </a:spcAft>
              <a:buNone/>
            </a:pPr>
            <a:r>
              <a:rPr lang="en" sz="1200"/>
              <a:t>Topic: new, cognitively complex; less background knowledge to build on, can be abstract</a:t>
            </a:r>
            <a:endParaRPr sz="1200"/>
          </a:p>
          <a:p>
            <a:pPr marL="0" lvl="0" indent="0" algn="l" rtl="0">
              <a:lnSpc>
                <a:spcPct val="115000"/>
              </a:lnSpc>
              <a:spcBef>
                <a:spcPts val="400"/>
              </a:spcBef>
              <a:spcAft>
                <a:spcPts val="0"/>
              </a:spcAft>
              <a:buNone/>
            </a:pPr>
            <a:r>
              <a:rPr lang="en" sz="1200"/>
              <a:t>Clues: few if any nonlinguistic ( nonverbal, visual) clues; most clues language based</a:t>
            </a:r>
            <a:endParaRPr sz="1200"/>
          </a:p>
          <a:p>
            <a:pPr marL="0" lvl="0" indent="0" algn="l" rtl="0">
              <a:lnSpc>
                <a:spcPct val="115000"/>
              </a:lnSpc>
              <a:spcBef>
                <a:spcPts val="400"/>
              </a:spcBef>
              <a:spcAft>
                <a:spcPts val="0"/>
              </a:spcAft>
              <a:buNone/>
            </a:pPr>
            <a:r>
              <a:rPr lang="en" sz="1200"/>
              <a:t>Clarification: difficult to ask for clarification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a39b6e7c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a39b6e7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 sz="1200"/>
              <a:t>TURN AND TALK:  Take a look at the chart showing Stages of Language Development.  What do you notice when looking at this chart especially thinking about ELs in your classroom?</a:t>
            </a:r>
            <a:endParaRPr sz="1200"/>
          </a:p>
          <a:p>
            <a:pPr marL="0" lvl="0" indent="0" algn="l" rtl="0">
              <a:lnSpc>
                <a:spcPct val="115000"/>
              </a:lnSpc>
              <a:spcBef>
                <a:spcPts val="400"/>
              </a:spcBef>
              <a:spcAft>
                <a:spcPts val="0"/>
              </a:spcAft>
              <a:buNone/>
            </a:pPr>
            <a:r>
              <a:rPr lang="en" sz="1200"/>
              <a:t>Second language acquisition theory recognizes a continuum of learning – that is, predictable and sequential stages of language development.  The learner progresses from no knowledge of the new language to a level of competency closely resembling that of a native speaker.</a:t>
            </a:r>
            <a:endParaRPr sz="1200"/>
          </a:p>
          <a:p>
            <a:pPr marL="0" lvl="0" indent="0" algn="l" rtl="0">
              <a:lnSpc>
                <a:spcPct val="115000"/>
              </a:lnSpc>
              <a:spcBef>
                <a:spcPts val="400"/>
              </a:spcBef>
              <a:spcAft>
                <a:spcPts val="0"/>
              </a:spcAft>
              <a:buNone/>
            </a:pPr>
            <a:r>
              <a:rPr lang="en" sz="1200"/>
              <a:t>1.Explain meaning of receptive vocabulary and productive or active vocabulary.</a:t>
            </a:r>
            <a:endParaRPr sz="1200"/>
          </a:p>
          <a:p>
            <a:pPr marL="0" lvl="0" indent="0" algn="l" rtl="0">
              <a:lnSpc>
                <a:spcPct val="115000"/>
              </a:lnSpc>
              <a:spcBef>
                <a:spcPts val="400"/>
              </a:spcBef>
              <a:spcAft>
                <a:spcPts val="0"/>
              </a:spcAft>
              <a:buNone/>
            </a:pPr>
            <a:r>
              <a:rPr lang="en" sz="1200"/>
              <a:t>Receptive vocabulary = the word we understand when we hear or read them</a:t>
            </a:r>
            <a:endParaRPr sz="1200"/>
          </a:p>
          <a:p>
            <a:pPr marL="0" lvl="0" indent="0" algn="l" rtl="0">
              <a:lnSpc>
                <a:spcPct val="115000"/>
              </a:lnSpc>
              <a:spcBef>
                <a:spcPts val="400"/>
              </a:spcBef>
              <a:spcAft>
                <a:spcPts val="0"/>
              </a:spcAft>
              <a:buNone/>
            </a:pPr>
            <a:r>
              <a:rPr lang="en" sz="1200"/>
              <a:t>Productive or active vocabulary = the word we use when speaking or writing</a:t>
            </a:r>
            <a:endParaRPr sz="1200"/>
          </a:p>
          <a:p>
            <a:pPr marL="0" lvl="0" indent="0" algn="l" rtl="0">
              <a:lnSpc>
                <a:spcPct val="115000"/>
              </a:lnSpc>
              <a:spcBef>
                <a:spcPts val="400"/>
              </a:spcBef>
              <a:spcAft>
                <a:spcPts val="0"/>
              </a:spcAft>
              <a:buNone/>
            </a:pPr>
            <a:endParaRPr sz="1200"/>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a39b6e7c1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a39b6e7c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9fa63fcab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9fa63fca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30 SEC TURN AND TALK - What do the two charts show in comparison?  How do you see this in your students?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0" y="3997533"/>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676400"/>
            <a:ext cx="8123100" cy="21180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4243083"/>
            <a:ext cx="8123100" cy="84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D38A22B-F9B8-4D90-9F16-602AA250B2D8}" type="datetimeFigureOut">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D9FFA-77AE-4844-92A1-1B2F658854D0}" type="slidenum">
              <a:rPr lang="en-US" smtClean="0"/>
              <a:t>‹#›</a:t>
            </a:fld>
            <a:endParaRPr lang="en-US"/>
          </a:p>
        </p:txBody>
      </p:sp>
    </p:spTree>
    <p:extLst>
      <p:ext uri="{BB962C8B-B14F-4D97-AF65-F5344CB8AC3E}">
        <p14:creationId xmlns:p14="http://schemas.microsoft.com/office/powerpoint/2010/main" val="182001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701800"/>
            <a:ext cx="57975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0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59940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607767"/>
            <a:ext cx="4045200" cy="20127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9100"/>
            <a:ext cx="5998800" cy="7983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321967"/>
            <a:ext cx="8520600" cy="2557200"/>
          </a:xfrm>
          <a:prstGeom prst="rect">
            <a:avLst/>
          </a:prstGeom>
        </p:spPr>
        <p:txBody>
          <a:bodyPr spcFirstLastPara="1" wrap="square" lIns="91425" tIns="91425" rIns="91425" bIns="91425" anchor="ctr"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4095067"/>
            <a:ext cx="8520600" cy="1202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blipFill dpi="0" rotWithShape="1">
          <a:blip r:embed="rId13">
            <a:lum/>
          </a:blip>
          <a:srcRect/>
          <a:stretch>
            <a:fillRect l="-23000" r="-23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ida.wisc.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ites.google.com/dpi.nc.gov/ncels/el-data/ps-el-user-guides"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idp.ncedcloud.org/idp/AuthnEngine#/authn"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026380"/>
            <a:ext cx="8123100" cy="3475511"/>
          </a:xfrm>
          <a:prstGeom prst="rect">
            <a:avLst/>
          </a:prstGeom>
        </p:spPr>
        <p:txBody>
          <a:bodyPr spcFirstLastPara="1" wrap="square" lIns="91425" tIns="91425" rIns="91425" bIns="91425" anchor="b" anchorCtr="0">
            <a:noAutofit/>
          </a:bodyPr>
          <a:lstStyle/>
          <a:p>
            <a:pPr lvl="0" algn="ctr">
              <a:lnSpc>
                <a:spcPct val="115000"/>
              </a:lnSpc>
              <a:buClr>
                <a:schemeClr val="dk1"/>
              </a:buClr>
              <a:buSzPts val="1100"/>
            </a:pPr>
            <a:r>
              <a:rPr lang="en-US" dirty="0">
                <a:solidFill>
                  <a:schemeClr val="accent1">
                    <a:lumMod val="50000"/>
                  </a:schemeClr>
                </a:solidFill>
                <a:latin typeface="Calibri" panose="020F0502020204030204" pitchFamily="34" charset="0"/>
                <a:cs typeface="Calibri" panose="020F0502020204030204" pitchFamily="34" charset="0"/>
              </a:rPr>
              <a:t>Data on your MEP </a:t>
            </a:r>
            <a:br>
              <a:rPr lang="en-US" dirty="0">
                <a:solidFill>
                  <a:schemeClr val="accent1">
                    <a:lumMod val="50000"/>
                  </a:schemeClr>
                </a:solidFill>
                <a:latin typeface="Calibri" panose="020F0502020204030204" pitchFamily="34" charset="0"/>
                <a:cs typeface="Calibri" panose="020F0502020204030204" pitchFamily="34" charset="0"/>
              </a:rPr>
            </a:br>
            <a:r>
              <a:rPr lang="en-US" dirty="0">
                <a:solidFill>
                  <a:schemeClr val="accent1">
                    <a:lumMod val="50000"/>
                  </a:schemeClr>
                </a:solidFill>
                <a:latin typeface="Calibri" panose="020F0502020204030204" pitchFamily="34" charset="0"/>
                <a:cs typeface="Calibri" panose="020F0502020204030204" pitchFamily="34" charset="0"/>
              </a:rPr>
              <a:t>English Learners (ELs)-</a:t>
            </a:r>
            <a:br>
              <a:rPr lang="en-US" dirty="0">
                <a:solidFill>
                  <a:schemeClr val="accent1">
                    <a:lumMod val="50000"/>
                  </a:schemeClr>
                </a:solidFill>
                <a:latin typeface="Calibri" panose="020F0502020204030204" pitchFamily="34" charset="0"/>
                <a:cs typeface="Calibri" panose="020F0502020204030204" pitchFamily="34" charset="0"/>
              </a:rPr>
            </a:br>
            <a:r>
              <a:rPr lang="en-US" sz="4000" dirty="0">
                <a:solidFill>
                  <a:schemeClr val="accent1">
                    <a:lumMod val="50000"/>
                  </a:schemeClr>
                </a:solidFill>
                <a:latin typeface="Calibri" panose="020F0502020204030204" pitchFamily="34" charset="0"/>
                <a:cs typeface="Calibri" panose="020F0502020204030204" pitchFamily="34" charset="0"/>
              </a:rPr>
              <a:t>where to find it and how to use it!</a:t>
            </a:r>
            <a:br>
              <a:rPr lang="en-US" sz="3200" dirty="0">
                <a:solidFill>
                  <a:schemeClr val="accent1">
                    <a:lumMod val="50000"/>
                  </a:schemeClr>
                </a:solidFill>
                <a:latin typeface="Calibri" panose="020F0502020204030204" pitchFamily="34" charset="0"/>
                <a:cs typeface="Calibri" panose="020F0502020204030204" pitchFamily="34" charset="0"/>
              </a:rPr>
            </a:br>
            <a:endParaRPr sz="3200" b="1" dirty="0">
              <a:solidFill>
                <a:schemeClr val="accent1">
                  <a:lumMod val="50000"/>
                </a:schemeClr>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3000" b="1" dirty="0">
                <a:solidFill>
                  <a:schemeClr val="accent1">
                    <a:lumMod val="50000"/>
                  </a:schemeClr>
                </a:solidFill>
                <a:latin typeface="Calibri" panose="020F0502020204030204" pitchFamily="34" charset="0"/>
                <a:cs typeface="Calibri" panose="020F0502020204030204" pitchFamily="34" charset="0"/>
              </a:rPr>
              <a:t>April 30, 2019</a:t>
            </a:r>
            <a:endParaRPr sz="3000" b="1" dirty="0">
              <a:solidFill>
                <a:schemeClr val="accent1">
                  <a:lumMod val="50000"/>
                </a:schemeClr>
              </a:solidFill>
              <a:latin typeface="Calibri" panose="020F0502020204030204" pitchFamily="34" charset="0"/>
              <a:cs typeface="Calibri" panose="020F0502020204030204" pitchFamily="34" charset="0"/>
            </a:endParaRPr>
          </a:p>
        </p:txBody>
      </p:sp>
      <p:sp>
        <p:nvSpPr>
          <p:cNvPr id="60" name="Google Shape;60;p13"/>
          <p:cNvSpPr txBox="1">
            <a:spLocks noGrp="1"/>
          </p:cNvSpPr>
          <p:nvPr>
            <p:ph type="subTitle" idx="1"/>
          </p:nvPr>
        </p:nvSpPr>
        <p:spPr>
          <a:xfrm>
            <a:off x="510450" y="4274405"/>
            <a:ext cx="8123100" cy="9113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chemeClr val="accent1">
                    <a:lumMod val="50000"/>
                  </a:schemeClr>
                </a:solidFill>
                <a:latin typeface="Calibri" panose="020F0502020204030204" pitchFamily="34" charset="0"/>
                <a:cs typeface="Calibri" panose="020F0502020204030204" pitchFamily="34" charset="0"/>
              </a:rPr>
              <a:t>Marshall Foster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000000"/>
                </a:solidFill>
                <a:latin typeface="Arial"/>
                <a:ea typeface="Arial"/>
                <a:cs typeface="Arial"/>
                <a:sym typeface="Arial"/>
              </a:rPr>
              <a:t>Academic Language (CALP)</a:t>
            </a:r>
            <a:endParaRPr sz="3000" dirty="0"/>
          </a:p>
        </p:txBody>
      </p:sp>
      <p:sp>
        <p:nvSpPr>
          <p:cNvPr id="136" name="Google Shape;136;p2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7" name="Google Shape;137;p24"/>
          <p:cNvPicPr preferRelativeResize="0"/>
          <p:nvPr/>
        </p:nvPicPr>
        <p:blipFill>
          <a:blip r:embed="rId3">
            <a:alphaModFix/>
          </a:blip>
          <a:stretch>
            <a:fillRect/>
          </a:stretch>
        </p:blipFill>
        <p:spPr>
          <a:xfrm>
            <a:off x="356025" y="1604206"/>
            <a:ext cx="4079225" cy="2144900"/>
          </a:xfrm>
          <a:prstGeom prst="rect">
            <a:avLst/>
          </a:prstGeom>
          <a:noFill/>
          <a:ln>
            <a:noFill/>
          </a:ln>
        </p:spPr>
      </p:pic>
      <p:pic>
        <p:nvPicPr>
          <p:cNvPr id="138" name="Google Shape;138;p24"/>
          <p:cNvPicPr preferRelativeResize="0"/>
          <p:nvPr/>
        </p:nvPicPr>
        <p:blipFill>
          <a:blip r:embed="rId4">
            <a:alphaModFix/>
          </a:blip>
          <a:stretch>
            <a:fillRect/>
          </a:stretch>
        </p:blipFill>
        <p:spPr>
          <a:xfrm>
            <a:off x="4937400" y="1461249"/>
            <a:ext cx="3529475" cy="3529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dirty="0">
                <a:solidFill>
                  <a:srgbClr val="000000"/>
                </a:solidFill>
                <a:latin typeface="Arial"/>
                <a:ea typeface="Arial"/>
                <a:cs typeface="Arial"/>
                <a:sym typeface="Arial"/>
              </a:rPr>
              <a:t>Stages of Language Development</a:t>
            </a:r>
            <a:endParaRPr dirty="0"/>
          </a:p>
        </p:txBody>
      </p:sp>
      <p:sp>
        <p:nvSpPr>
          <p:cNvPr id="144" name="Google Shape;144;p2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5" name="Google Shape;145;p25"/>
          <p:cNvPicPr preferRelativeResize="0"/>
          <p:nvPr/>
        </p:nvPicPr>
        <p:blipFill>
          <a:blip r:embed="rId3">
            <a:alphaModFix/>
          </a:blip>
          <a:stretch>
            <a:fillRect/>
          </a:stretch>
        </p:blipFill>
        <p:spPr>
          <a:xfrm>
            <a:off x="454525" y="1587133"/>
            <a:ext cx="6585949" cy="3777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000000"/>
                </a:solidFill>
                <a:latin typeface="Arial"/>
                <a:ea typeface="Arial"/>
                <a:cs typeface="Arial"/>
                <a:sym typeface="Arial"/>
              </a:rPr>
              <a:t>Why doesn’t my new EL student talk to me?  How can I assess?</a:t>
            </a:r>
            <a:endParaRPr sz="2400" dirty="0">
              <a:latin typeface="Arial"/>
              <a:ea typeface="Arial"/>
              <a:cs typeface="Arial"/>
              <a:sym typeface="Arial"/>
            </a:endParaRPr>
          </a:p>
        </p:txBody>
      </p:sp>
      <p:sp>
        <p:nvSpPr>
          <p:cNvPr id="151" name="Google Shape;151;p2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r>
              <a:rPr lang="en" sz="2800" dirty="0">
                <a:solidFill>
                  <a:srgbClr val="A61C00"/>
                </a:solidFill>
                <a:latin typeface="Arial"/>
                <a:ea typeface="Arial"/>
                <a:cs typeface="Arial"/>
                <a:sym typeface="Arial"/>
              </a:rPr>
              <a:t>The “Silent Period”</a:t>
            </a:r>
            <a:endParaRPr sz="2800" dirty="0">
              <a:solidFill>
                <a:srgbClr val="A61C00"/>
              </a:solidFill>
              <a:latin typeface="Arial"/>
              <a:ea typeface="Arial"/>
              <a:cs typeface="Arial"/>
              <a:sym typeface="Arial"/>
            </a:endParaRPr>
          </a:p>
          <a:p>
            <a:pPr marL="0" lvl="0" indent="0" algn="l" rtl="0">
              <a:spcBef>
                <a:spcPts val="600"/>
              </a:spcBef>
              <a:spcAft>
                <a:spcPts val="0"/>
              </a:spcAft>
              <a:buNone/>
            </a:pPr>
            <a:r>
              <a:rPr lang="en" dirty="0">
                <a:solidFill>
                  <a:srgbClr val="000000"/>
                </a:solidFill>
                <a:latin typeface="Arial"/>
                <a:ea typeface="Arial"/>
                <a:cs typeface="Arial"/>
                <a:sym typeface="Arial"/>
              </a:rPr>
              <a:t>Just as native speakers as young children understand more than they can say, second language learners may understand but not speak</a:t>
            </a:r>
            <a:endParaRPr dirty="0">
              <a:solidFill>
                <a:srgbClr val="000000"/>
              </a:solidFill>
              <a:latin typeface="Arial"/>
              <a:ea typeface="Arial"/>
              <a:cs typeface="Arial"/>
              <a:sym typeface="Arial"/>
            </a:endParaRPr>
          </a:p>
          <a:p>
            <a:pPr marL="0" lvl="0" indent="0" algn="l" rtl="0">
              <a:spcBef>
                <a:spcPts val="600"/>
              </a:spcBef>
              <a:spcAft>
                <a:spcPts val="0"/>
              </a:spcAft>
              <a:buNone/>
            </a:pPr>
            <a:endParaRPr dirty="0">
              <a:solidFill>
                <a:srgbClr val="000000"/>
              </a:solidFill>
              <a:latin typeface="Arial"/>
              <a:ea typeface="Arial"/>
              <a:cs typeface="Arial"/>
              <a:sym typeface="Arial"/>
            </a:endParaRPr>
          </a:p>
          <a:p>
            <a:pPr marL="0" lvl="0" indent="0" algn="l" rtl="0">
              <a:spcBef>
                <a:spcPts val="600"/>
              </a:spcBef>
              <a:spcAft>
                <a:spcPts val="0"/>
              </a:spcAft>
              <a:buNone/>
            </a:pPr>
            <a:r>
              <a:rPr lang="en" dirty="0">
                <a:solidFill>
                  <a:srgbClr val="000000"/>
                </a:solidFill>
                <a:latin typeface="Arial"/>
                <a:ea typeface="Arial"/>
                <a:cs typeface="Arial"/>
                <a:sym typeface="Arial"/>
              </a:rPr>
              <a:t>Silent period can last for many months</a:t>
            </a:r>
            <a:endParaRPr dirty="0">
              <a:solidFill>
                <a:srgbClr val="000000"/>
              </a:solidFill>
              <a:latin typeface="Arial"/>
              <a:ea typeface="Arial"/>
              <a:cs typeface="Arial"/>
              <a:sym typeface="Arial"/>
            </a:endParaRPr>
          </a:p>
          <a:p>
            <a:pPr marL="0" lvl="0" indent="0" algn="l" rtl="0">
              <a:spcBef>
                <a:spcPts val="600"/>
              </a:spcBef>
              <a:spcAft>
                <a:spcPts val="0"/>
              </a:spcAft>
              <a:buNone/>
            </a:pPr>
            <a:endParaRPr dirty="0">
              <a:solidFill>
                <a:srgbClr val="000000"/>
              </a:solidFill>
              <a:latin typeface="Arial"/>
              <a:ea typeface="Arial"/>
              <a:cs typeface="Arial"/>
              <a:sym typeface="Arial"/>
            </a:endParaRPr>
          </a:p>
          <a:p>
            <a:pPr marL="0" lvl="0" indent="0" algn="l" rtl="0">
              <a:spcBef>
                <a:spcPts val="600"/>
              </a:spcBef>
              <a:spcAft>
                <a:spcPts val="0"/>
              </a:spcAft>
              <a:buNone/>
            </a:pPr>
            <a:r>
              <a:rPr lang="en" dirty="0">
                <a:solidFill>
                  <a:srgbClr val="000000"/>
                </a:solidFill>
                <a:latin typeface="Arial"/>
                <a:ea typeface="Arial"/>
                <a:cs typeface="Arial"/>
                <a:sym typeface="Arial"/>
              </a:rPr>
              <a:t>Ask the student to demonstrate understanding by pointing/gesturing/matching/acting out/drawing a picture</a:t>
            </a:r>
            <a:endParaRPr dirty="0">
              <a:solidFill>
                <a:srgbClr val="000000"/>
              </a:solidFill>
              <a:latin typeface="Arial"/>
              <a:ea typeface="Arial"/>
              <a:cs typeface="Arial"/>
              <a:sym typeface="Arial"/>
            </a:endParaRPr>
          </a:p>
          <a:p>
            <a:pPr marL="0" lvl="0" indent="0" algn="l" rtl="0">
              <a:spcBef>
                <a:spcPts val="0"/>
              </a:spcBef>
              <a:spcAft>
                <a:spcPts val="1600"/>
              </a:spcAft>
              <a:buNone/>
            </a:pP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0000"/>
                </a:solidFill>
                <a:latin typeface="Arial"/>
                <a:ea typeface="Arial"/>
                <a:cs typeface="Arial"/>
                <a:sym typeface="Arial"/>
              </a:rPr>
              <a:t>Length of Time Required to Achieve Age-Appropriate Levels of Social and Academic Language Proficiency</a:t>
            </a:r>
            <a:endParaRPr sz="2400" dirty="0"/>
          </a:p>
        </p:txBody>
      </p:sp>
      <p:sp>
        <p:nvSpPr>
          <p:cNvPr id="157" name="Google Shape;157;p2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8" name="Google Shape;158;p27"/>
          <p:cNvPicPr preferRelativeResize="0"/>
          <p:nvPr/>
        </p:nvPicPr>
        <p:blipFill>
          <a:blip r:embed="rId3">
            <a:alphaModFix/>
          </a:blip>
          <a:stretch>
            <a:fillRect/>
          </a:stretch>
        </p:blipFill>
        <p:spPr>
          <a:xfrm>
            <a:off x="1345750" y="1767033"/>
            <a:ext cx="6097800" cy="341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0000"/>
                </a:solidFill>
                <a:latin typeface="Arial"/>
                <a:ea typeface="Arial"/>
                <a:cs typeface="Arial"/>
                <a:sym typeface="Arial"/>
              </a:rPr>
              <a:t>Once students learn to speak reasonably fluently, aren’t their problems over?</a:t>
            </a:r>
            <a:endParaRPr sz="2400" dirty="0"/>
          </a:p>
        </p:txBody>
      </p:sp>
      <p:sp>
        <p:nvSpPr>
          <p:cNvPr id="164" name="Google Shape;164;p28"/>
          <p:cNvSpPr txBox="1">
            <a:spLocks noGrp="1"/>
          </p:cNvSpPr>
          <p:nvPr>
            <p:ph type="body" idx="1"/>
          </p:nvPr>
        </p:nvSpPr>
        <p:spPr>
          <a:xfrm>
            <a:off x="373475" y="1536633"/>
            <a:ext cx="8520600" cy="455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solidFill>
                <a:srgbClr val="980000"/>
              </a:solidFill>
              <a:latin typeface="Arial"/>
              <a:ea typeface="Arial"/>
              <a:cs typeface="Arial"/>
              <a:sym typeface="Arial"/>
            </a:endParaRPr>
          </a:p>
          <a:p>
            <a:pPr marL="0" lvl="0" indent="0" algn="l" rtl="0">
              <a:spcBef>
                <a:spcPts val="600"/>
              </a:spcBef>
              <a:spcAft>
                <a:spcPts val="0"/>
              </a:spcAft>
              <a:buNone/>
            </a:pPr>
            <a:r>
              <a:rPr lang="en" sz="2400" dirty="0">
                <a:solidFill>
                  <a:srgbClr val="980000"/>
                </a:solidFill>
                <a:latin typeface="Arial"/>
                <a:ea typeface="Arial"/>
                <a:cs typeface="Arial"/>
                <a:sym typeface="Arial"/>
              </a:rPr>
              <a:t>Speaking English is not the same as using English to learn academic content.</a:t>
            </a:r>
            <a:endParaRPr sz="2400" dirty="0">
              <a:solidFill>
                <a:srgbClr val="980000"/>
              </a:solidFill>
              <a:latin typeface="Arial"/>
              <a:ea typeface="Arial"/>
              <a:cs typeface="Arial"/>
              <a:sym typeface="Arial"/>
            </a:endParaRPr>
          </a:p>
          <a:p>
            <a:pPr marL="0" lvl="0" indent="0" algn="l" rtl="0">
              <a:spcBef>
                <a:spcPts val="600"/>
              </a:spcBef>
              <a:spcAft>
                <a:spcPts val="0"/>
              </a:spcAft>
              <a:buNone/>
            </a:pPr>
            <a:endParaRPr dirty="0">
              <a:solidFill>
                <a:srgbClr val="000000"/>
              </a:solidFill>
              <a:latin typeface="Arial"/>
              <a:ea typeface="Arial"/>
              <a:cs typeface="Arial"/>
              <a:sym typeface="Arial"/>
            </a:endParaRPr>
          </a:p>
          <a:p>
            <a:pPr marL="0" lvl="0" indent="0" algn="l" rtl="0">
              <a:spcBef>
                <a:spcPts val="600"/>
              </a:spcBef>
              <a:spcAft>
                <a:spcPts val="0"/>
              </a:spcAft>
              <a:buNone/>
            </a:pPr>
            <a:r>
              <a:rPr lang="en" dirty="0">
                <a:solidFill>
                  <a:srgbClr val="000000"/>
                </a:solidFill>
                <a:latin typeface="Arial"/>
                <a:ea typeface="Arial"/>
                <a:cs typeface="Arial"/>
                <a:sym typeface="Arial"/>
              </a:rPr>
              <a:t>Thomas &amp; Collier research states:</a:t>
            </a:r>
            <a:endParaRPr dirty="0"/>
          </a:p>
          <a:p>
            <a:pPr marL="0" lvl="0" indent="0" algn="l" rtl="0">
              <a:spcBef>
                <a:spcPts val="0"/>
              </a:spcBef>
              <a:spcAft>
                <a:spcPts val="1600"/>
              </a:spcAft>
              <a:buNone/>
            </a:pPr>
            <a:r>
              <a:rPr lang="en" dirty="0">
                <a:solidFill>
                  <a:srgbClr val="0000FF"/>
                </a:solidFill>
              </a:rPr>
              <a:t>ELs </a:t>
            </a:r>
            <a:r>
              <a:rPr lang="en" b="1" u="sng" dirty="0">
                <a:solidFill>
                  <a:srgbClr val="0000FF"/>
                </a:solidFill>
              </a:rPr>
              <a:t>must</a:t>
            </a:r>
            <a:r>
              <a:rPr lang="en" dirty="0">
                <a:solidFill>
                  <a:srgbClr val="0000FF"/>
                </a:solidFill>
              </a:rPr>
              <a:t> typically gain MORE THAN ONE YEAR’S ACHIEVEMENT (15 months gain) in each of SEVERAL CONSECUTIVE YEARS to ever close the initial achievement gap with native English speakers WHEN TESTED IN ENGLISH (L2).</a:t>
            </a:r>
            <a:endParaRPr dirty="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Facts to Know about your ELs...</a:t>
            </a:r>
            <a:endParaRPr dirty="0">
              <a:latin typeface="Calibri" panose="020F0502020204030204" pitchFamily="34" charset="0"/>
              <a:cs typeface="Calibri" panose="020F0502020204030204" pitchFamily="34" charset="0"/>
            </a:endParaRPr>
          </a:p>
        </p:txBody>
      </p:sp>
      <p:sp>
        <p:nvSpPr>
          <p:cNvPr id="170" name="Google Shape;170;p2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Calibri" panose="020F0502020204030204" pitchFamily="34" charset="0"/>
                <a:cs typeface="Calibri" panose="020F0502020204030204" pitchFamily="34" charset="0"/>
              </a:rPr>
              <a:t>Based upon a study by Thomas &amp; Collier, 1997.</a:t>
            </a:r>
            <a:endParaRPr dirty="0">
              <a:solidFill>
                <a:srgbClr val="000000"/>
              </a:solidFill>
              <a:latin typeface="Calibri" panose="020F0502020204030204" pitchFamily="34" charset="0"/>
              <a:cs typeface="Calibri" panose="020F0502020204030204" pitchFamily="34" charset="0"/>
            </a:endParaRPr>
          </a:p>
          <a:p>
            <a:pPr marL="457200" lvl="0" indent="-342900" algn="l" rtl="0">
              <a:spcBef>
                <a:spcPts val="1600"/>
              </a:spcBef>
              <a:spcAft>
                <a:spcPts val="0"/>
              </a:spcAft>
              <a:buClr>
                <a:srgbClr val="000000"/>
              </a:buClr>
              <a:buSzPts val="1800"/>
              <a:buChar char="❖"/>
            </a:pPr>
            <a:r>
              <a:rPr lang="en" dirty="0">
                <a:solidFill>
                  <a:srgbClr val="000000"/>
                </a:solidFill>
                <a:latin typeface="Calibri" panose="020F0502020204030204" pitchFamily="34" charset="0"/>
                <a:cs typeface="Calibri" panose="020F0502020204030204" pitchFamily="34" charset="0"/>
              </a:rPr>
              <a:t>Students 8-11 with some native language education took 5-7 years to test at grade level in English.</a:t>
            </a:r>
            <a:endParaRPr dirty="0">
              <a:solidFill>
                <a:srgbClr val="000000"/>
              </a:solidFill>
              <a:latin typeface="Calibri" panose="020F0502020204030204" pitchFamily="34" charset="0"/>
              <a:cs typeface="Calibri" panose="020F0502020204030204" pitchFamily="34" charset="0"/>
            </a:endParaRPr>
          </a:p>
          <a:p>
            <a:pPr marL="457200" lvl="0" indent="-342900" algn="l" rtl="0">
              <a:spcBef>
                <a:spcPts val="0"/>
              </a:spcBef>
              <a:spcAft>
                <a:spcPts val="0"/>
              </a:spcAft>
              <a:buClr>
                <a:srgbClr val="000000"/>
              </a:buClr>
              <a:buSzPts val="1800"/>
              <a:buChar char="❖"/>
            </a:pPr>
            <a:r>
              <a:rPr lang="en" dirty="0">
                <a:solidFill>
                  <a:srgbClr val="000000"/>
                </a:solidFill>
                <a:latin typeface="Calibri" panose="020F0502020204030204" pitchFamily="34" charset="0"/>
                <a:cs typeface="Calibri" panose="020F0502020204030204" pitchFamily="34" charset="0"/>
              </a:rPr>
              <a:t>Students with little or no formal education who arrive before the age of eight, took 7-10 years to reach grade-level norms in English language literacy.</a:t>
            </a:r>
            <a:endParaRPr dirty="0">
              <a:solidFill>
                <a:srgbClr val="000000"/>
              </a:solidFill>
              <a:latin typeface="Calibri" panose="020F0502020204030204" pitchFamily="34" charset="0"/>
              <a:cs typeface="Calibri" panose="020F0502020204030204" pitchFamily="34" charset="0"/>
            </a:endParaRPr>
          </a:p>
          <a:p>
            <a:pPr marL="0" lvl="0" indent="0" algn="l" rtl="0">
              <a:spcBef>
                <a:spcPts val="1600"/>
              </a:spcBef>
              <a:spcAft>
                <a:spcPts val="0"/>
              </a:spcAft>
              <a:buNone/>
            </a:pPr>
            <a:endParaRPr dirty="0">
              <a:solidFill>
                <a:srgbClr val="000000"/>
              </a:solidFill>
              <a:latin typeface="Calibri" panose="020F0502020204030204" pitchFamily="34" charset="0"/>
              <a:cs typeface="Calibri" panose="020F0502020204030204" pitchFamily="34" charset="0"/>
            </a:endParaRPr>
          </a:p>
          <a:p>
            <a:pPr marL="0" lvl="0" indent="0" algn="l" rtl="0">
              <a:spcBef>
                <a:spcPts val="1600"/>
              </a:spcBef>
              <a:spcAft>
                <a:spcPts val="0"/>
              </a:spcAft>
              <a:buNone/>
            </a:pPr>
            <a:r>
              <a:rPr lang="en" dirty="0">
                <a:solidFill>
                  <a:srgbClr val="000000"/>
                </a:solidFill>
                <a:latin typeface="Calibri" panose="020F0502020204030204" pitchFamily="34" charset="0"/>
                <a:cs typeface="Calibri" panose="020F0502020204030204" pitchFamily="34" charset="0"/>
              </a:rPr>
              <a:t>**Consider the students who were older than 8 when they came to </a:t>
            </a:r>
            <a:r>
              <a:rPr lang="en-US" dirty="0">
                <a:solidFill>
                  <a:srgbClr val="000000"/>
                </a:solidFill>
                <a:latin typeface="Calibri" panose="020F0502020204030204" pitchFamily="34" charset="0"/>
                <a:cs typeface="Calibri" panose="020F0502020204030204" pitchFamily="34" charset="0"/>
              </a:rPr>
              <a:t>y</a:t>
            </a:r>
            <a:r>
              <a:rPr lang="en" dirty="0">
                <a:solidFill>
                  <a:srgbClr val="000000"/>
                </a:solidFill>
                <a:latin typeface="Calibri" panose="020F0502020204030204" pitchFamily="34" charset="0"/>
                <a:cs typeface="Calibri" panose="020F0502020204030204" pitchFamily="34" charset="0"/>
              </a:rPr>
              <a:t>our school system.  Have you had any students in your classes that fall into this category?</a:t>
            </a:r>
            <a:endParaRPr dirty="0">
              <a:solidFill>
                <a:srgbClr val="000000"/>
              </a:solidFill>
              <a:latin typeface="Calibri" panose="020F0502020204030204" pitchFamily="34" charset="0"/>
              <a:cs typeface="Calibri" panose="020F0502020204030204" pitchFamily="34" charset="0"/>
            </a:endParaRPr>
          </a:p>
          <a:p>
            <a:pPr marL="0" lvl="0" indent="0" algn="l" rtl="0">
              <a:spcBef>
                <a:spcPts val="1600"/>
              </a:spcBef>
              <a:spcAft>
                <a:spcPts val="16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000000"/>
                </a:solidFill>
                <a:latin typeface="Arial"/>
                <a:ea typeface="Arial"/>
                <a:cs typeface="Arial"/>
                <a:sym typeface="Arial"/>
              </a:rPr>
              <a:t>I teach high school.  Isn’t it harder to learn a second language the older you are?</a:t>
            </a:r>
            <a:endParaRPr sz="3000" dirty="0"/>
          </a:p>
        </p:txBody>
      </p:sp>
      <p:sp>
        <p:nvSpPr>
          <p:cNvPr id="176" name="Google Shape;176;p3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sz="2400" dirty="0">
              <a:solidFill>
                <a:srgbClr val="000000"/>
              </a:solidFill>
              <a:latin typeface="Arial"/>
              <a:ea typeface="Arial"/>
              <a:cs typeface="Arial"/>
              <a:sym typeface="Arial"/>
            </a:endParaRPr>
          </a:p>
          <a:p>
            <a:pPr marL="457200" lvl="0" indent="-381000" algn="l" rtl="0">
              <a:spcBef>
                <a:spcPts val="700"/>
              </a:spcBef>
              <a:spcAft>
                <a:spcPts val="0"/>
              </a:spcAft>
              <a:buClr>
                <a:srgbClr val="000000"/>
              </a:buClr>
              <a:buSzPts val="2400"/>
              <a:buFont typeface="Arial"/>
              <a:buChar char="❖"/>
            </a:pPr>
            <a:r>
              <a:rPr lang="en" sz="2400" dirty="0">
                <a:solidFill>
                  <a:srgbClr val="000000"/>
                </a:solidFill>
                <a:latin typeface="Arial"/>
                <a:ea typeface="Arial"/>
                <a:cs typeface="Arial"/>
                <a:sym typeface="Arial"/>
              </a:rPr>
              <a:t>Pronunciation may be more native-like with younger learners </a:t>
            </a:r>
            <a:endParaRPr sz="2400" dirty="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en" sz="2400" dirty="0">
                <a:solidFill>
                  <a:srgbClr val="000000"/>
                </a:solidFill>
                <a:latin typeface="Arial"/>
                <a:ea typeface="Arial"/>
                <a:cs typeface="Arial"/>
                <a:sym typeface="Arial"/>
              </a:rPr>
              <a:t>Older and younger learners are both equally capable of acquiring a second language</a:t>
            </a:r>
            <a:endParaRPr sz="2400" dirty="0">
              <a:solidFill>
                <a:srgbClr val="000000"/>
              </a:solidFill>
              <a:latin typeface="Arial"/>
              <a:ea typeface="Arial"/>
              <a:cs typeface="Arial"/>
              <a:sym typeface="Arial"/>
            </a:endParaRPr>
          </a:p>
          <a:p>
            <a:pPr marL="0" lvl="0" indent="0" algn="l" rtl="0">
              <a:spcBef>
                <a:spcPts val="700"/>
              </a:spcBef>
              <a:spcAft>
                <a:spcPts val="0"/>
              </a:spcAft>
              <a:buNone/>
            </a:pPr>
            <a:endParaRPr sz="2800" dirty="0">
              <a:solidFill>
                <a:srgbClr val="000000"/>
              </a:solidFill>
              <a:latin typeface="Arial"/>
              <a:ea typeface="Arial"/>
              <a:cs typeface="Arial"/>
              <a:sym typeface="Arial"/>
            </a:endParaRPr>
          </a:p>
          <a:p>
            <a:pPr marL="0" lvl="0" indent="0" algn="l" rtl="0">
              <a:spcBef>
                <a:spcPts val="0"/>
              </a:spcBef>
              <a:spcAft>
                <a:spcPts val="16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0000"/>
                </a:solidFill>
                <a:latin typeface="Comic Sans MS"/>
                <a:ea typeface="Comic Sans MS"/>
                <a:cs typeface="Comic Sans MS"/>
                <a:sym typeface="Comic Sans MS"/>
              </a:rPr>
              <a:t>Why do some students learn English easier than others?</a:t>
            </a:r>
            <a:endParaRPr sz="2400" dirty="0">
              <a:latin typeface="Comic Sans MS"/>
              <a:ea typeface="Comic Sans MS"/>
              <a:cs typeface="Comic Sans MS"/>
              <a:sym typeface="Comic Sans MS"/>
            </a:endParaRPr>
          </a:p>
        </p:txBody>
      </p:sp>
      <p:sp>
        <p:nvSpPr>
          <p:cNvPr id="188" name="Google Shape;188;p3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700"/>
              </a:spcBef>
              <a:spcAft>
                <a:spcPts val="0"/>
              </a:spcAft>
              <a:buSzPts val="2000"/>
              <a:buChar char="❖"/>
            </a:pPr>
            <a:r>
              <a:rPr lang="en" sz="2000" dirty="0">
                <a:solidFill>
                  <a:srgbClr val="000000"/>
                </a:solidFill>
                <a:latin typeface="Arial"/>
                <a:ea typeface="Arial"/>
                <a:cs typeface="Arial"/>
                <a:sym typeface="Arial"/>
              </a:rPr>
              <a:t>Concept already learned in the native language </a:t>
            </a:r>
            <a:endParaRPr sz="2000" dirty="0">
              <a:solidFill>
                <a:srgbClr val="000000"/>
              </a:solidFill>
              <a:latin typeface="Arial"/>
              <a:ea typeface="Arial"/>
              <a:cs typeface="Arial"/>
              <a:sym typeface="Arial"/>
            </a:endParaRPr>
          </a:p>
          <a:p>
            <a:pPr marL="914400" lvl="1" indent="-342900" algn="l" rtl="0">
              <a:lnSpc>
                <a:spcPct val="90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Acquiring new concepts, skills, sounds, meaning, structure </a:t>
            </a:r>
            <a:r>
              <a:rPr lang="en" sz="1800" b="1" dirty="0">
                <a:solidFill>
                  <a:srgbClr val="000000"/>
                </a:solidFill>
                <a:latin typeface="Arial"/>
                <a:ea typeface="Arial"/>
                <a:cs typeface="Arial"/>
                <a:sym typeface="Arial"/>
              </a:rPr>
              <a:t>and </a:t>
            </a:r>
            <a:r>
              <a:rPr lang="en" sz="1800" dirty="0">
                <a:solidFill>
                  <a:srgbClr val="000000"/>
                </a:solidFill>
                <a:latin typeface="Arial"/>
                <a:ea typeface="Arial"/>
                <a:cs typeface="Arial"/>
                <a:sym typeface="Arial"/>
              </a:rPr>
              <a:t>developing specialized content and vocabulary is double the work</a:t>
            </a:r>
            <a:endParaRPr sz="1800" dirty="0">
              <a:solidFill>
                <a:srgbClr val="000000"/>
              </a:solidFill>
              <a:latin typeface="Arial"/>
              <a:ea typeface="Arial"/>
              <a:cs typeface="Arial"/>
              <a:sym typeface="Arial"/>
            </a:endParaRPr>
          </a:p>
          <a:p>
            <a:pPr marL="0" lvl="0" indent="0" algn="l" rtl="0">
              <a:lnSpc>
                <a:spcPct val="90000"/>
              </a:lnSpc>
              <a:spcBef>
                <a:spcPts val="700"/>
              </a:spcBef>
              <a:spcAft>
                <a:spcPts val="0"/>
              </a:spcAft>
              <a:buNone/>
            </a:pPr>
            <a:endParaRPr dirty="0">
              <a:solidFill>
                <a:srgbClr val="000000"/>
              </a:solidFill>
              <a:latin typeface="Arial"/>
              <a:ea typeface="Arial"/>
              <a:cs typeface="Arial"/>
              <a:sym typeface="Arial"/>
            </a:endParaRPr>
          </a:p>
          <a:p>
            <a:pPr marL="457200" lvl="0" indent="-355600" algn="l" rtl="0">
              <a:lnSpc>
                <a:spcPct val="90000"/>
              </a:lnSpc>
              <a:spcBef>
                <a:spcPts val="70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Formal schooling in their first language </a:t>
            </a:r>
            <a:endParaRPr sz="2000" dirty="0">
              <a:solidFill>
                <a:srgbClr val="000000"/>
              </a:solidFill>
              <a:latin typeface="Arial"/>
              <a:ea typeface="Arial"/>
              <a:cs typeface="Arial"/>
              <a:sym typeface="Arial"/>
            </a:endParaRPr>
          </a:p>
          <a:p>
            <a:pPr marL="0" lvl="0" indent="0" algn="l" rtl="0">
              <a:lnSpc>
                <a:spcPct val="90000"/>
              </a:lnSpc>
              <a:spcBef>
                <a:spcPts val="700"/>
              </a:spcBef>
              <a:spcAft>
                <a:spcPts val="0"/>
              </a:spcAft>
              <a:buNone/>
            </a:pPr>
            <a:endParaRPr sz="2000" dirty="0">
              <a:solidFill>
                <a:srgbClr val="000000"/>
              </a:solidFill>
              <a:latin typeface="Arial"/>
              <a:ea typeface="Arial"/>
              <a:cs typeface="Arial"/>
              <a:sym typeface="Arial"/>
            </a:endParaRPr>
          </a:p>
          <a:p>
            <a:pPr marL="457200" lvl="0" indent="-355600" algn="l" rtl="0">
              <a:lnSpc>
                <a:spcPct val="90000"/>
              </a:lnSpc>
              <a:spcBef>
                <a:spcPts val="70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More challenges if not on grade level in the first language</a:t>
            </a:r>
            <a:endParaRPr sz="2000" dirty="0">
              <a:solidFill>
                <a:srgbClr val="000000"/>
              </a:solidFill>
              <a:latin typeface="Arial"/>
              <a:ea typeface="Arial"/>
              <a:cs typeface="Arial"/>
              <a:sym typeface="Arial"/>
            </a:endParaRPr>
          </a:p>
          <a:p>
            <a:pPr marL="0" lvl="0" indent="0" algn="l" rtl="0">
              <a:lnSpc>
                <a:spcPct val="90000"/>
              </a:lnSpc>
              <a:spcBef>
                <a:spcPts val="600"/>
              </a:spcBef>
              <a:spcAft>
                <a:spcPts val="0"/>
              </a:spcAft>
              <a:buNone/>
            </a:pPr>
            <a:endParaRPr sz="2300" dirty="0">
              <a:solidFill>
                <a:srgbClr val="000000"/>
              </a:solidFill>
              <a:latin typeface="Arial"/>
              <a:ea typeface="Arial"/>
              <a:cs typeface="Arial"/>
              <a:sym typeface="Arial"/>
            </a:endParaRPr>
          </a:p>
          <a:p>
            <a:pPr marL="0" lvl="0" indent="0" algn="l" rtl="0">
              <a:lnSpc>
                <a:spcPct val="90000"/>
              </a:lnSpc>
              <a:spcBef>
                <a:spcPts val="600"/>
              </a:spcBef>
              <a:spcAft>
                <a:spcPts val="0"/>
              </a:spcAft>
              <a:buNone/>
            </a:pPr>
            <a:r>
              <a:rPr lang="en" dirty="0">
                <a:solidFill>
                  <a:srgbClr val="000000"/>
                </a:solidFill>
                <a:latin typeface="Comic Sans MS"/>
                <a:ea typeface="Comic Sans MS"/>
                <a:cs typeface="Comic Sans MS"/>
                <a:sym typeface="Comic Sans MS"/>
              </a:rPr>
              <a:t>**Be aware of students’ prior knowledge and plan lessons to address their needs</a:t>
            </a:r>
            <a:endParaRPr dirty="0">
              <a:solidFill>
                <a:srgbClr val="000000"/>
              </a:solidFill>
              <a:latin typeface="Comic Sans MS"/>
              <a:ea typeface="Comic Sans MS"/>
              <a:cs typeface="Comic Sans MS"/>
              <a:sym typeface="Comic Sans MS"/>
            </a:endParaRPr>
          </a:p>
          <a:p>
            <a:pPr marL="0" lvl="0" indent="0" algn="l" rtl="0">
              <a:lnSpc>
                <a:spcPct val="90000"/>
              </a:lnSpc>
              <a:spcBef>
                <a:spcPts val="600"/>
              </a:spcBef>
              <a:spcAft>
                <a:spcPts val="0"/>
              </a:spcAft>
              <a:buNone/>
            </a:pPr>
            <a:endParaRPr sz="2300"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0000"/>
                </a:solidFill>
                <a:latin typeface="Arial"/>
                <a:ea typeface="Arial"/>
                <a:cs typeface="Arial"/>
                <a:sym typeface="Arial"/>
              </a:rPr>
              <a:t>English Learners need to learn English asap!  </a:t>
            </a:r>
            <a:br>
              <a:rPr lang="en" sz="2400" dirty="0">
                <a:solidFill>
                  <a:srgbClr val="000000"/>
                </a:solidFill>
                <a:latin typeface="Arial"/>
                <a:ea typeface="Arial"/>
                <a:cs typeface="Arial"/>
                <a:sym typeface="Arial"/>
              </a:rPr>
            </a:br>
            <a:r>
              <a:rPr lang="en" sz="2400" dirty="0">
                <a:solidFill>
                  <a:srgbClr val="000000"/>
                </a:solidFill>
                <a:latin typeface="Arial"/>
                <a:ea typeface="Arial"/>
                <a:cs typeface="Arial"/>
                <a:sym typeface="Arial"/>
              </a:rPr>
              <a:t>Shouldn’t we insist on English ONLY?</a:t>
            </a:r>
            <a:endParaRPr sz="2400" dirty="0"/>
          </a:p>
        </p:txBody>
      </p:sp>
      <p:sp>
        <p:nvSpPr>
          <p:cNvPr id="182" name="Google Shape;182;p3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ctr" rtl="0">
              <a:spcBef>
                <a:spcPts val="700"/>
              </a:spcBef>
              <a:spcAft>
                <a:spcPts val="0"/>
              </a:spcAft>
              <a:buNone/>
            </a:pPr>
            <a:r>
              <a:rPr lang="en" sz="2800" dirty="0">
                <a:solidFill>
                  <a:srgbClr val="CC0000"/>
                </a:solidFill>
                <a:latin typeface="Cambria"/>
                <a:ea typeface="Cambria"/>
                <a:cs typeface="Cambria"/>
                <a:sym typeface="Cambria"/>
              </a:rPr>
              <a:t>Native language should be valued</a:t>
            </a:r>
            <a:endParaRPr sz="2800" dirty="0">
              <a:solidFill>
                <a:srgbClr val="CC0000"/>
              </a:solidFill>
              <a:latin typeface="Cambria"/>
              <a:ea typeface="Cambria"/>
              <a:cs typeface="Cambria"/>
              <a:sym typeface="Cambria"/>
            </a:endParaRPr>
          </a:p>
          <a:p>
            <a:pPr marL="457200" lvl="0" indent="-355600" algn="l" rtl="0">
              <a:spcBef>
                <a:spcPts val="600"/>
              </a:spcBef>
              <a:spcAft>
                <a:spcPts val="0"/>
              </a:spcAft>
              <a:buSzPts val="2000"/>
              <a:buChar char="❖"/>
            </a:pPr>
            <a:r>
              <a:rPr lang="en" sz="2000" dirty="0">
                <a:solidFill>
                  <a:srgbClr val="000000"/>
                </a:solidFill>
                <a:latin typeface="Arial"/>
                <a:ea typeface="Arial"/>
                <a:cs typeface="Arial"/>
                <a:sym typeface="Arial"/>
              </a:rPr>
              <a:t>Learning English is an additive process – L1 should not be lost in the process</a:t>
            </a:r>
            <a:endParaRPr sz="2000" dirty="0">
              <a:solidFill>
                <a:srgbClr val="000000"/>
              </a:solidFill>
              <a:latin typeface="Arial"/>
              <a:ea typeface="Arial"/>
              <a:cs typeface="Arial"/>
              <a:sym typeface="Arial"/>
            </a:endParaRPr>
          </a:p>
          <a:p>
            <a:pPr marL="457200" lvl="0" indent="-355600" algn="l" rtl="0">
              <a:spcBef>
                <a:spcPts val="0"/>
              </a:spcBef>
              <a:spcAft>
                <a:spcPts val="0"/>
              </a:spcAft>
              <a:buSzPts val="2000"/>
              <a:buChar char="❖"/>
            </a:pPr>
            <a:r>
              <a:rPr lang="en" sz="2000" dirty="0">
                <a:solidFill>
                  <a:srgbClr val="000000"/>
                </a:solidFill>
                <a:latin typeface="Arial"/>
                <a:ea typeface="Arial"/>
                <a:cs typeface="Arial"/>
                <a:sym typeface="Arial"/>
              </a:rPr>
              <a:t>Very young students are still developing L1 abilities at the same time they are acquiring L2</a:t>
            </a:r>
            <a:endParaRPr sz="2000" dirty="0">
              <a:solidFill>
                <a:srgbClr val="000000"/>
              </a:solidFill>
              <a:latin typeface="Arial"/>
              <a:ea typeface="Arial"/>
              <a:cs typeface="Arial"/>
              <a:sym typeface="Arial"/>
            </a:endParaRPr>
          </a:p>
          <a:p>
            <a:pPr marL="457200" lvl="0" indent="-355600" algn="l" rtl="0">
              <a:spcBef>
                <a:spcPts val="0"/>
              </a:spcBef>
              <a:spcAft>
                <a:spcPts val="0"/>
              </a:spcAft>
              <a:buSzPts val="2000"/>
              <a:buChar char="❖"/>
            </a:pPr>
            <a:r>
              <a:rPr lang="en" sz="2000" dirty="0">
                <a:solidFill>
                  <a:srgbClr val="000000"/>
                </a:solidFill>
                <a:latin typeface="Arial"/>
                <a:ea typeface="Arial"/>
                <a:cs typeface="Arial"/>
                <a:sym typeface="Arial"/>
              </a:rPr>
              <a:t>Meaningful interaction in both languages strengthens language acquisition</a:t>
            </a:r>
            <a:endParaRPr sz="2000" dirty="0">
              <a:solidFill>
                <a:srgbClr val="000000"/>
              </a:solidFill>
              <a:latin typeface="Arial"/>
              <a:ea typeface="Arial"/>
              <a:cs typeface="Arial"/>
              <a:sym typeface="Arial"/>
            </a:endParaRPr>
          </a:p>
          <a:p>
            <a:pPr marL="457200" lvl="0" indent="-355600" algn="l" rtl="0">
              <a:spcBef>
                <a:spcPts val="0"/>
              </a:spcBef>
              <a:spcAft>
                <a:spcPts val="0"/>
              </a:spcAft>
              <a:buSzPts val="2000"/>
              <a:buChar char="❖"/>
            </a:pPr>
            <a:r>
              <a:rPr lang="en" sz="2000" dirty="0">
                <a:solidFill>
                  <a:srgbClr val="000000"/>
                </a:solidFill>
                <a:latin typeface="Arial"/>
                <a:ea typeface="Arial"/>
                <a:cs typeface="Arial"/>
                <a:sym typeface="Arial"/>
              </a:rPr>
              <a:t>Discussing concepts in L1 can help students gain content knowledge and affirm understanding.</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311700" y="593367"/>
            <a:ext cx="8520600" cy="156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u="sng" dirty="0">
                <a:latin typeface="Calibri" panose="020F0502020204030204" pitchFamily="34" charset="0"/>
                <a:cs typeface="Calibri" panose="020F0502020204030204" pitchFamily="34" charset="0"/>
              </a:rPr>
              <a:t>Long Term </a:t>
            </a:r>
            <a:r>
              <a:rPr lang="en" sz="4800" u="sng">
                <a:latin typeface="Calibri" panose="020F0502020204030204" pitchFamily="34" charset="0"/>
                <a:cs typeface="Calibri" panose="020F0502020204030204" pitchFamily="34" charset="0"/>
              </a:rPr>
              <a:t>English Learners</a:t>
            </a:r>
            <a:endParaRPr sz="4800" u="sng" dirty="0">
              <a:latin typeface="Calibri" panose="020F0502020204030204" pitchFamily="34" charset="0"/>
              <a:cs typeface="Calibri" panose="020F0502020204030204" pitchFamily="34" charset="0"/>
            </a:endParaRPr>
          </a:p>
        </p:txBody>
      </p:sp>
      <p:sp>
        <p:nvSpPr>
          <p:cNvPr id="213" name="Google Shape;213;p36"/>
          <p:cNvSpPr txBox="1">
            <a:spLocks noGrp="1"/>
          </p:cNvSpPr>
          <p:nvPr>
            <p:ph type="body" idx="1"/>
          </p:nvPr>
        </p:nvSpPr>
        <p:spPr>
          <a:xfrm>
            <a:off x="311700" y="2485900"/>
            <a:ext cx="8520600" cy="3605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dirty="0">
                <a:latin typeface="Calibri" panose="020F0502020204030204" pitchFamily="34" charset="0"/>
                <a:cs typeface="Calibri" panose="020F0502020204030204" pitchFamily="34" charset="0"/>
              </a:rPr>
              <a:t>The majority of English Learners in </a:t>
            </a:r>
            <a:r>
              <a:rPr lang="en-US" sz="2400" dirty="0">
                <a:latin typeface="Calibri" panose="020F0502020204030204" pitchFamily="34" charset="0"/>
                <a:cs typeface="Calibri" panose="020F0502020204030204" pitchFamily="34" charset="0"/>
              </a:rPr>
              <a:t>some</a:t>
            </a:r>
            <a:r>
              <a:rPr lang="en" sz="2400" dirty="0">
                <a:latin typeface="Calibri" panose="020F0502020204030204" pitchFamily="34" charset="0"/>
                <a:cs typeface="Calibri" panose="020F0502020204030204" pitchFamily="34" charset="0"/>
              </a:rPr>
              <a:t> middle and high </a:t>
            </a:r>
            <a:r>
              <a:rPr lang="en-US" sz="2400" dirty="0">
                <a:latin typeface="Calibri" panose="020F0502020204030204" pitchFamily="34" charset="0"/>
                <a:cs typeface="Calibri" panose="020F0502020204030204" pitchFamily="34" charset="0"/>
              </a:rPr>
              <a:t>school</a:t>
            </a:r>
            <a:r>
              <a:rPr lang="en" sz="2400" dirty="0">
                <a:latin typeface="Calibri" panose="020F0502020204030204" pitchFamily="34" charset="0"/>
                <a:cs typeface="Calibri" panose="020F0502020204030204" pitchFamily="34" charset="0"/>
              </a:rPr>
              <a:t> programs are classified as Long Term English Learners meaning they have been in </a:t>
            </a:r>
            <a:r>
              <a:rPr lang="en-US" sz="2400" dirty="0">
                <a:latin typeface="Calibri" panose="020F0502020204030204" pitchFamily="34" charset="0"/>
                <a:cs typeface="Calibri" panose="020F0502020204030204" pitchFamily="34" charset="0"/>
              </a:rPr>
              <a:t>an</a:t>
            </a:r>
            <a:r>
              <a:rPr lang="en" sz="2400" dirty="0">
                <a:latin typeface="Calibri" panose="020F0502020204030204" pitchFamily="34" charset="0"/>
                <a:cs typeface="Calibri" panose="020F0502020204030204" pitchFamily="34" charset="0"/>
              </a:rPr>
              <a:t> EL program for six years or more. </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4"/>
          <p:cNvSpPr txBox="1">
            <a:spLocks noGrp="1"/>
          </p:cNvSpPr>
          <p:nvPr>
            <p:ph type="ctrTitle"/>
          </p:nvPr>
        </p:nvSpPr>
        <p:spPr>
          <a:xfrm>
            <a:off x="510450" y="1097902"/>
            <a:ext cx="8123100" cy="233109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solidFill>
                  <a:schemeClr val="accent1">
                    <a:lumMod val="50000"/>
                  </a:schemeClr>
                </a:solidFill>
                <a:latin typeface="Calibri" panose="020F0502020204030204" pitchFamily="34" charset="0"/>
                <a:cs typeface="Calibri" panose="020F0502020204030204" pitchFamily="34" charset="0"/>
              </a:rPr>
              <a:t>Opening Activity</a:t>
            </a:r>
            <a:endParaRPr sz="6000" dirty="0">
              <a:solidFill>
                <a:schemeClr val="accent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body" idx="1"/>
          </p:nvPr>
        </p:nvSpPr>
        <p:spPr>
          <a:xfrm>
            <a:off x="311700" y="443333"/>
            <a:ext cx="8520600" cy="61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dirty="0">
                <a:latin typeface="Calibri" panose="020F0502020204030204" pitchFamily="34" charset="0"/>
                <a:cs typeface="Calibri" panose="020F0502020204030204" pitchFamily="34" charset="0"/>
              </a:rPr>
              <a:t>CHARACTERISTICS</a:t>
            </a:r>
            <a:endParaRPr sz="2400" b="1" u="sng" dirty="0">
              <a:latin typeface="Calibri" panose="020F0502020204030204" pitchFamily="34" charset="0"/>
              <a:cs typeface="Calibri" panose="020F0502020204030204" pitchFamily="34" charset="0"/>
            </a:endParaRPr>
          </a:p>
          <a:p>
            <a:pPr marL="0" lvl="0" indent="0" algn="ctr" rtl="0">
              <a:spcBef>
                <a:spcPts val="1600"/>
              </a:spcBef>
              <a:spcAft>
                <a:spcPts val="0"/>
              </a:spcAft>
              <a:buNone/>
            </a:pPr>
            <a:r>
              <a:rPr lang="en" sz="2400" b="1" dirty="0">
                <a:solidFill>
                  <a:schemeClr val="dk2"/>
                </a:solidFill>
                <a:latin typeface="Calibri" panose="020F0502020204030204" pitchFamily="34" charset="0"/>
                <a:cs typeface="Calibri" panose="020F0502020204030204" pitchFamily="34" charset="0"/>
              </a:rPr>
              <a:t>Low Self-Esteem</a:t>
            </a:r>
            <a:r>
              <a:rPr lang="en" sz="2400" b="1" dirty="0">
                <a:latin typeface="Calibri" panose="020F0502020204030204" pitchFamily="34" charset="0"/>
                <a:cs typeface="Calibri" panose="020F0502020204030204" pitchFamily="34" charset="0"/>
              </a:rPr>
              <a:t> is one of the highest contributors </a:t>
            </a:r>
            <a:br>
              <a:rPr lang="en" sz="2400" b="1" dirty="0">
                <a:latin typeface="Calibri" panose="020F0502020204030204" pitchFamily="34" charset="0"/>
                <a:cs typeface="Calibri" panose="020F0502020204030204" pitchFamily="34" charset="0"/>
              </a:rPr>
            </a:br>
            <a:r>
              <a:rPr lang="en" sz="2400" b="1" dirty="0">
                <a:latin typeface="Calibri" panose="020F0502020204030204" pitchFamily="34" charset="0"/>
                <a:cs typeface="Calibri" panose="020F0502020204030204" pitchFamily="34" charset="0"/>
              </a:rPr>
              <a:t>to Long Term English Learners</a:t>
            </a:r>
            <a:endParaRPr sz="2400" b="1" dirty="0">
              <a:latin typeface="Calibri" panose="020F0502020204030204" pitchFamily="34" charset="0"/>
              <a:cs typeface="Calibri" panose="020F0502020204030204" pitchFamily="34" charset="0"/>
            </a:endParaRPr>
          </a:p>
          <a:p>
            <a:pPr marL="457200" lvl="0" indent="-342900" rtl="0">
              <a:spcBef>
                <a:spcPts val="1600"/>
              </a:spcBef>
              <a:spcAft>
                <a:spcPts val="0"/>
              </a:spcAft>
              <a:buSzPts val="1800"/>
              <a:buChar char="➢"/>
            </a:pPr>
            <a:r>
              <a:rPr lang="en" dirty="0">
                <a:latin typeface="Calibri" panose="020F0502020204030204" pitchFamily="34" charset="0"/>
                <a:cs typeface="Calibri" panose="020F0502020204030204" pitchFamily="34" charset="0"/>
              </a:rPr>
              <a:t>Usually grouped with “low” students</a:t>
            </a:r>
            <a:endParaRPr dirty="0">
              <a:latin typeface="Calibri" panose="020F0502020204030204" pitchFamily="34" charset="0"/>
              <a:cs typeface="Calibri" panose="020F0502020204030204" pitchFamily="34" charset="0"/>
            </a:endParaRPr>
          </a:p>
          <a:p>
            <a:pPr marL="457200" lvl="0" indent="-342900" rtl="0">
              <a:spcBef>
                <a:spcPts val="0"/>
              </a:spcBef>
              <a:spcAft>
                <a:spcPts val="0"/>
              </a:spcAft>
              <a:buSzPts val="1800"/>
              <a:buChar char="➢"/>
            </a:pPr>
            <a:r>
              <a:rPr lang="en" dirty="0">
                <a:latin typeface="Calibri" panose="020F0502020204030204" pitchFamily="34" charset="0"/>
                <a:cs typeface="Calibri" panose="020F0502020204030204" pitchFamily="34" charset="0"/>
              </a:rPr>
              <a:t>Teacher doesn’t modify assignments which leads to constant feeling of failure for the students.</a:t>
            </a:r>
            <a:endParaRPr dirty="0">
              <a:latin typeface="Calibri" panose="020F0502020204030204" pitchFamily="34" charset="0"/>
              <a:cs typeface="Calibri" panose="020F0502020204030204" pitchFamily="34" charset="0"/>
            </a:endParaRPr>
          </a:p>
          <a:p>
            <a:pPr marL="457200" lvl="0" indent="-342900" rtl="0">
              <a:spcBef>
                <a:spcPts val="0"/>
              </a:spcBef>
              <a:spcAft>
                <a:spcPts val="0"/>
              </a:spcAft>
              <a:buSzPts val="1800"/>
              <a:buChar char="➢"/>
            </a:pPr>
            <a:r>
              <a:rPr lang="en" dirty="0">
                <a:latin typeface="Calibri" panose="020F0502020204030204" pitchFamily="34" charset="0"/>
                <a:cs typeface="Calibri" panose="020F0502020204030204" pitchFamily="34" charset="0"/>
              </a:rPr>
              <a:t>Long Term English Learners tend to speak fluent social English and it is even their preferred language of communication and therefore teachers assume they can learn academic content with no modifications or language support. </a:t>
            </a:r>
            <a:endParaRPr dirty="0">
              <a:latin typeface="Calibri" panose="020F0502020204030204" pitchFamily="34" charset="0"/>
              <a:cs typeface="Calibri" panose="020F0502020204030204" pitchFamily="34" charset="0"/>
            </a:endParaRPr>
          </a:p>
          <a:p>
            <a:pPr marL="457200" lvl="0" indent="-342900" rtl="0">
              <a:spcBef>
                <a:spcPts val="0"/>
              </a:spcBef>
              <a:spcAft>
                <a:spcPts val="0"/>
              </a:spcAft>
              <a:buSzPts val="1800"/>
              <a:buChar char="➢"/>
            </a:pPr>
            <a:r>
              <a:rPr lang="en" dirty="0">
                <a:latin typeface="Calibri" panose="020F0502020204030204" pitchFamily="34" charset="0"/>
                <a:cs typeface="Calibri" panose="020F0502020204030204" pitchFamily="34" charset="0"/>
              </a:rPr>
              <a:t>Because of their sense of failure (many times beginning in Elementary school) LTELs become passive and disengaged in all classroom activities.</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body" idx="1"/>
          </p:nvPr>
        </p:nvSpPr>
        <p:spPr>
          <a:xfrm>
            <a:off x="311700" y="774440"/>
            <a:ext cx="8520600" cy="5875859"/>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000" b="1" dirty="0">
                <a:latin typeface="Calibri" panose="020F0502020204030204" pitchFamily="34" charset="0"/>
                <a:cs typeface="Calibri" panose="020F0502020204030204" pitchFamily="34" charset="0"/>
              </a:rPr>
              <a:t>As a secondary classroom teacher, what can I do to help meet their needs?</a:t>
            </a:r>
            <a:endParaRPr sz="3000"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dirty="0">
              <a:latin typeface="Calibri" panose="020F0502020204030204" pitchFamily="34" charset="0"/>
              <a:cs typeface="Calibri" panose="020F0502020204030204" pitchFamily="34" charset="0"/>
            </a:endParaRPr>
          </a:p>
          <a:p>
            <a:pPr marL="457200" lvl="0" indent="-342900" algn="l" rtl="0">
              <a:lnSpc>
                <a:spcPct val="100000"/>
              </a:lnSpc>
              <a:spcBef>
                <a:spcPts val="0"/>
              </a:spcBef>
              <a:spcAft>
                <a:spcPts val="0"/>
              </a:spcAft>
              <a:buSzPts val="1800"/>
              <a:buChar char="●"/>
            </a:pPr>
            <a:r>
              <a:rPr lang="en" dirty="0">
                <a:latin typeface="Calibri" panose="020F0502020204030204" pitchFamily="34" charset="0"/>
                <a:cs typeface="Calibri" panose="020F0502020204030204" pitchFamily="34" charset="0"/>
              </a:rPr>
              <a:t>Consistency is IMPERATIVE to EL classroom success: daily schedule &amp; teacher  expectations. </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dirty="0">
              <a:latin typeface="Calibri" panose="020F0502020204030204" pitchFamily="34" charset="0"/>
              <a:cs typeface="Calibri" panose="020F0502020204030204" pitchFamily="34" charset="0"/>
            </a:endParaRPr>
          </a:p>
          <a:p>
            <a:pPr marL="457200" lvl="0" indent="-342900" algn="l" rtl="0">
              <a:lnSpc>
                <a:spcPct val="100000"/>
              </a:lnSpc>
              <a:spcBef>
                <a:spcPts val="0"/>
              </a:spcBef>
              <a:spcAft>
                <a:spcPts val="0"/>
              </a:spcAft>
              <a:buSzPts val="1800"/>
              <a:buChar char="●"/>
            </a:pPr>
            <a:r>
              <a:rPr lang="en" dirty="0">
                <a:latin typeface="Calibri" panose="020F0502020204030204" pitchFamily="34" charset="0"/>
                <a:cs typeface="Calibri" panose="020F0502020204030204" pitchFamily="34" charset="0"/>
              </a:rPr>
              <a:t>Always speak in academic language during your instructions:  Don’t say “OK, you guys...get into groups” after a lesson taught in academic register. </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dirty="0">
              <a:latin typeface="Calibri" panose="020F0502020204030204" pitchFamily="34" charset="0"/>
              <a:cs typeface="Calibri" panose="020F0502020204030204" pitchFamily="34" charset="0"/>
            </a:endParaRPr>
          </a:p>
          <a:p>
            <a:pPr marL="457200" lvl="0" indent="-342900" algn="l" rtl="0">
              <a:lnSpc>
                <a:spcPct val="100000"/>
              </a:lnSpc>
              <a:spcBef>
                <a:spcPts val="0"/>
              </a:spcBef>
              <a:spcAft>
                <a:spcPts val="0"/>
              </a:spcAft>
              <a:buSzPts val="1800"/>
              <a:buChar char="●"/>
            </a:pPr>
            <a:r>
              <a:rPr lang="en" dirty="0">
                <a:latin typeface="Calibri" panose="020F0502020204030204" pitchFamily="34" charset="0"/>
                <a:cs typeface="Calibri" panose="020F0502020204030204" pitchFamily="34" charset="0"/>
              </a:rPr>
              <a:t>ELs NEED to have quality language modeled at all times in the classroom setting.  </a:t>
            </a:r>
            <a:endParaRPr dirty="0">
              <a:latin typeface="Calibri" panose="020F0502020204030204" pitchFamily="34" charset="0"/>
              <a:cs typeface="Calibri" panose="020F0502020204030204" pitchFamily="34" charset="0"/>
            </a:endParaRPr>
          </a:p>
          <a:p>
            <a:pPr marL="457200" lvl="0" indent="-342900" algn="l" rtl="0">
              <a:lnSpc>
                <a:spcPct val="100000"/>
              </a:lnSpc>
              <a:spcBef>
                <a:spcPts val="0"/>
              </a:spcBef>
              <a:spcAft>
                <a:spcPts val="0"/>
              </a:spcAft>
              <a:buSzPts val="1800"/>
              <a:buChar char="●"/>
            </a:pPr>
            <a:r>
              <a:rPr lang="en" dirty="0">
                <a:latin typeface="Calibri" panose="020F0502020204030204" pitchFamily="34" charset="0"/>
                <a:cs typeface="Calibri" panose="020F0502020204030204" pitchFamily="34" charset="0"/>
              </a:rPr>
              <a:t>Oral Language is KEY to literacy, therefore, you cannot let an EL sit silently and disengaged during your classroom instruction.</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cs typeface="Calibri" panose="020F0502020204030204" pitchFamily="34" charset="0"/>
              </a:rPr>
              <a:t>Modify their assignments according to their EL Plan.</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latin typeface="Calibri" panose="020F0502020204030204" pitchFamily="34" charset="0"/>
                <a:cs typeface="Calibri" panose="020F0502020204030204" pitchFamily="34" charset="0"/>
              </a:rPr>
              <a:t>WIDA</a:t>
            </a:r>
            <a:r>
              <a:rPr lang="en"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
        <p:nvSpPr>
          <p:cNvPr id="334" name="Google Shape;334;p5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3200" dirty="0">
                <a:latin typeface="Calibri" panose="020F0502020204030204" pitchFamily="34" charset="0"/>
                <a:cs typeface="Calibri" panose="020F0502020204030204" pitchFamily="34" charset="0"/>
              </a:rPr>
              <a:t>World-class Instructional Design and Assessment</a:t>
            </a:r>
            <a:endParaRPr sz="320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3200" dirty="0">
                <a:latin typeface="Calibri" panose="020F0502020204030204" pitchFamily="34" charset="0"/>
                <a:cs typeface="Calibri" panose="020F0502020204030204" pitchFamily="34" charset="0"/>
              </a:rPr>
              <a:t>English Language Development Standards K-12 (adopted by 39 states including NC)</a:t>
            </a:r>
            <a:endParaRPr sz="320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3200" dirty="0">
                <a:latin typeface="Calibri" panose="020F0502020204030204" pitchFamily="34" charset="0"/>
                <a:cs typeface="Calibri" panose="020F0502020204030204" pitchFamily="34" charset="0"/>
              </a:rPr>
              <a:t>Connects to our NC State Standards</a:t>
            </a:r>
            <a:endParaRPr sz="320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3200" dirty="0">
                <a:latin typeface="Calibri" panose="020F0502020204030204" pitchFamily="34" charset="0"/>
                <a:cs typeface="Calibri" panose="020F0502020204030204" pitchFamily="34" charset="0"/>
              </a:rPr>
              <a:t>Higher-order thinking at all levels of language proficiency</a:t>
            </a:r>
            <a:endParaRPr sz="320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7661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00000"/>
                </a:solidFill>
                <a:latin typeface="Arial"/>
                <a:ea typeface="Arial"/>
                <a:cs typeface="Arial"/>
                <a:sym typeface="Arial"/>
              </a:rPr>
              <a:t>North Carolina English Language </a:t>
            </a:r>
            <a:br>
              <a:rPr lang="en" sz="3000" dirty="0">
                <a:solidFill>
                  <a:srgbClr val="000000"/>
                </a:solidFill>
                <a:latin typeface="Arial"/>
                <a:ea typeface="Arial"/>
                <a:cs typeface="Arial"/>
                <a:sym typeface="Arial"/>
              </a:rPr>
            </a:br>
            <a:r>
              <a:rPr lang="en" sz="3000" dirty="0">
                <a:solidFill>
                  <a:srgbClr val="000000"/>
                </a:solidFill>
                <a:latin typeface="Arial"/>
                <a:ea typeface="Arial"/>
                <a:cs typeface="Arial"/>
                <a:sym typeface="Arial"/>
              </a:rPr>
              <a:t>Proficiency Levels</a:t>
            </a:r>
            <a:endParaRPr sz="3000" dirty="0"/>
          </a:p>
        </p:txBody>
      </p:sp>
      <p:sp>
        <p:nvSpPr>
          <p:cNvPr id="194" name="Google Shape;194;p3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endParaRPr sz="2400" dirty="0">
              <a:solidFill>
                <a:srgbClr val="000000"/>
              </a:solidFill>
              <a:latin typeface="Arial"/>
              <a:ea typeface="Arial"/>
              <a:cs typeface="Arial"/>
              <a:sym typeface="Arial"/>
            </a:endParaRPr>
          </a:p>
          <a:p>
            <a:pPr marL="0" lvl="0" indent="0" algn="l" rtl="0">
              <a:spcBef>
                <a:spcPts val="800"/>
              </a:spcBef>
              <a:spcAft>
                <a:spcPts val="0"/>
              </a:spcAft>
              <a:buNone/>
            </a:pPr>
            <a:r>
              <a:rPr lang="en" sz="2400" dirty="0">
                <a:solidFill>
                  <a:srgbClr val="000000"/>
                </a:solidFill>
                <a:latin typeface="Arial"/>
                <a:ea typeface="Arial"/>
                <a:cs typeface="Arial"/>
                <a:sym typeface="Arial"/>
              </a:rPr>
              <a:t>•Proficiency levels assessed by the state-designated English Language Proficiency Test (ACCESS 2.0)</a:t>
            </a:r>
            <a:endParaRPr sz="2400" dirty="0">
              <a:solidFill>
                <a:srgbClr val="000000"/>
              </a:solidFill>
              <a:latin typeface="Arial"/>
              <a:ea typeface="Arial"/>
              <a:cs typeface="Arial"/>
              <a:sym typeface="Arial"/>
            </a:endParaRPr>
          </a:p>
          <a:p>
            <a:pPr marL="0" lvl="0" indent="0" algn="l" rtl="0">
              <a:spcBef>
                <a:spcPts val="800"/>
              </a:spcBef>
              <a:spcAft>
                <a:spcPts val="0"/>
              </a:spcAft>
              <a:buNone/>
            </a:pPr>
            <a:r>
              <a:rPr lang="en" sz="2400" dirty="0">
                <a:solidFill>
                  <a:srgbClr val="000000"/>
                </a:solidFill>
                <a:latin typeface="Arial"/>
                <a:ea typeface="Arial"/>
                <a:cs typeface="Arial"/>
                <a:sym typeface="Arial"/>
              </a:rPr>
              <a:t>•6 Different Levels</a:t>
            </a:r>
            <a:endParaRPr sz="2400" dirty="0">
              <a:solidFill>
                <a:srgbClr val="000000"/>
              </a:solidFill>
              <a:latin typeface="Arial"/>
              <a:ea typeface="Arial"/>
              <a:cs typeface="Arial"/>
              <a:sym typeface="Arial"/>
            </a:endParaRPr>
          </a:p>
          <a:p>
            <a:pPr marL="0" lvl="0" indent="0" algn="l" rtl="0">
              <a:spcBef>
                <a:spcPts val="800"/>
              </a:spcBef>
              <a:spcAft>
                <a:spcPts val="0"/>
              </a:spcAft>
              <a:buNone/>
            </a:pPr>
            <a:r>
              <a:rPr lang="en" sz="2400" dirty="0">
                <a:solidFill>
                  <a:srgbClr val="000000"/>
                </a:solidFill>
                <a:latin typeface="Arial"/>
                <a:ea typeface="Arial"/>
                <a:cs typeface="Arial"/>
                <a:sym typeface="Arial"/>
              </a:rPr>
              <a:t>•Students may have a different proficiency level in each of the four language domains: reading, writing, listening, speaking.</a:t>
            </a:r>
            <a:endParaRPr sz="2400" dirty="0">
              <a:solidFill>
                <a:srgbClr val="000000"/>
              </a:solidFill>
              <a:latin typeface="Arial"/>
              <a:ea typeface="Arial"/>
              <a:cs typeface="Arial"/>
              <a:sym typeface="Arial"/>
            </a:endParaRPr>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426386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7"/>
          <p:cNvSpPr txBox="1">
            <a:spLocks noGrp="1"/>
          </p:cNvSpPr>
          <p:nvPr>
            <p:ph type="title"/>
          </p:nvPr>
        </p:nvSpPr>
        <p:spPr>
          <a:xfrm>
            <a:off x="311700" y="658681"/>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WIDA English Language Development Standards</a:t>
            </a:r>
            <a:endParaRPr dirty="0">
              <a:latin typeface="Calibri" panose="020F0502020204030204" pitchFamily="34" charset="0"/>
              <a:cs typeface="Calibri" panose="020F0502020204030204" pitchFamily="34" charset="0"/>
            </a:endParaRPr>
          </a:p>
        </p:txBody>
      </p:sp>
      <p:sp>
        <p:nvSpPr>
          <p:cNvPr id="340" name="Google Shape;340;p5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Download for free on the WIDA website:</a:t>
            </a:r>
            <a:endParaRPr dirty="0">
              <a:latin typeface="Calibri" panose="020F0502020204030204" pitchFamily="34" charset="0"/>
              <a:cs typeface="Calibri" panose="020F0502020204030204" pitchFamily="34" charset="0"/>
            </a:endParaRPr>
          </a:p>
          <a:p>
            <a:pPr marL="0" lvl="0" indent="0" algn="l" rtl="0">
              <a:spcBef>
                <a:spcPts val="1600"/>
              </a:spcBef>
              <a:spcAft>
                <a:spcPts val="0"/>
              </a:spcAft>
              <a:buNone/>
            </a:pPr>
            <a:r>
              <a:rPr lang="en" u="sng" dirty="0">
                <a:solidFill>
                  <a:schemeClr val="hlink"/>
                </a:solidFill>
                <a:latin typeface="Calibri" panose="020F0502020204030204" pitchFamily="34" charset="0"/>
                <a:cs typeface="Calibri" panose="020F0502020204030204" pitchFamily="34" charset="0"/>
                <a:hlinkClick r:id="rId3"/>
              </a:rPr>
              <a:t>https://wida.wisc.edu/</a:t>
            </a:r>
            <a:endParaRPr dirty="0">
              <a:latin typeface="Calibri" panose="020F0502020204030204" pitchFamily="34" charset="0"/>
              <a:cs typeface="Calibri" panose="020F0502020204030204" pitchFamily="34" charset="0"/>
            </a:endParaRPr>
          </a:p>
          <a:p>
            <a:pPr marL="0" lvl="0" indent="0" algn="l" rtl="0">
              <a:spcBef>
                <a:spcPts val="1600"/>
              </a:spcBef>
              <a:spcAft>
                <a:spcPts val="0"/>
              </a:spcAft>
              <a:buNone/>
            </a:pPr>
            <a:r>
              <a:rPr lang="en" dirty="0">
                <a:latin typeface="Calibri" panose="020F0502020204030204" pitchFamily="34" charset="0"/>
                <a:cs typeface="Calibri" panose="020F0502020204030204" pitchFamily="34" charset="0"/>
              </a:rPr>
              <a:t>Click Teach </a:t>
            </a:r>
            <a:endParaRPr dirty="0">
              <a:latin typeface="Calibri" panose="020F0502020204030204" pitchFamily="34" charset="0"/>
              <a:cs typeface="Calibri" panose="020F0502020204030204" pitchFamily="34" charset="0"/>
            </a:endParaRPr>
          </a:p>
          <a:p>
            <a:pPr marL="0" lvl="0" indent="0" algn="l" rtl="0">
              <a:spcBef>
                <a:spcPts val="1600"/>
              </a:spcBef>
              <a:spcAft>
                <a:spcPts val="0"/>
              </a:spcAft>
              <a:buNone/>
            </a:pPr>
            <a:r>
              <a:rPr lang="en" dirty="0">
                <a:latin typeface="Calibri" panose="020F0502020204030204" pitchFamily="34" charset="0"/>
                <a:cs typeface="Calibri" panose="020F0502020204030204" pitchFamily="34" charset="0"/>
              </a:rPr>
              <a:t>Under Teaching with Standards, Click English Language Development Standards</a:t>
            </a:r>
            <a:endParaRPr dirty="0">
              <a:latin typeface="Calibri" panose="020F0502020204030204" pitchFamily="34" charset="0"/>
              <a:cs typeface="Calibri" panose="020F0502020204030204" pitchFamily="34" charset="0"/>
            </a:endParaRPr>
          </a:p>
          <a:p>
            <a:pPr marL="0" lvl="0" indent="0" algn="l" rtl="0">
              <a:spcBef>
                <a:spcPts val="1600"/>
              </a:spcBef>
              <a:spcAft>
                <a:spcPts val="0"/>
              </a:spcAft>
              <a:buNone/>
            </a:pPr>
            <a:r>
              <a:rPr lang="en-US" dirty="0">
                <a:latin typeface="Calibri" panose="020F0502020204030204" pitchFamily="34" charset="0"/>
                <a:cs typeface="Calibri" panose="020F0502020204030204" pitchFamily="34" charset="0"/>
              </a:rPr>
              <a:t>Scroll down page: </a:t>
            </a:r>
            <a:r>
              <a:rPr lang="en" dirty="0">
                <a:latin typeface="Calibri" panose="020F0502020204030204" pitchFamily="34" charset="0"/>
                <a:cs typeface="Calibri" panose="020F0502020204030204" pitchFamily="34" charset="0"/>
              </a:rPr>
              <a:t>Under Yellow 2012 Resources, Click 2012 Amplification of the English Language Development Standards</a:t>
            </a:r>
            <a:endParaRPr dirty="0">
              <a:latin typeface="Calibri" panose="020F0502020204030204" pitchFamily="34" charset="0"/>
              <a:cs typeface="Calibri" panose="020F0502020204030204" pitchFamily="34" charset="0"/>
            </a:endParaRPr>
          </a:p>
          <a:p>
            <a:pPr marL="0" lvl="0" indent="0" algn="l" rtl="0">
              <a:spcBef>
                <a:spcPts val="1600"/>
              </a:spcBef>
              <a:spcAft>
                <a:spcPts val="1600"/>
              </a:spcAft>
              <a:buNone/>
            </a:pPr>
            <a:r>
              <a:rPr lang="en" dirty="0">
                <a:latin typeface="Calibri" panose="020F0502020204030204" pitchFamily="34" charset="0"/>
                <a:cs typeface="Calibri" panose="020F0502020204030204" pitchFamily="34" charset="0"/>
              </a:rPr>
              <a:t>This will download the 2012-ELD-Standards.pdf</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Six </a:t>
            </a:r>
            <a:r>
              <a:rPr lang="en-US" dirty="0">
                <a:latin typeface="Calibri" panose="020F0502020204030204" pitchFamily="34" charset="0"/>
                <a:cs typeface="Calibri" panose="020F0502020204030204" pitchFamily="34" charset="0"/>
              </a:rPr>
              <a:t>English </a:t>
            </a:r>
            <a:r>
              <a:rPr lang="en" dirty="0">
                <a:latin typeface="Calibri" panose="020F0502020204030204" pitchFamily="34" charset="0"/>
                <a:cs typeface="Calibri" panose="020F0502020204030204" pitchFamily="34" charset="0"/>
              </a:rPr>
              <a:t>Language Profiency Levels</a:t>
            </a:r>
            <a:endParaRPr dirty="0">
              <a:latin typeface="Calibri" panose="020F0502020204030204" pitchFamily="34" charset="0"/>
              <a:cs typeface="Calibri" panose="020F0502020204030204" pitchFamily="34" charset="0"/>
            </a:endParaRPr>
          </a:p>
        </p:txBody>
      </p:sp>
      <p:sp>
        <p:nvSpPr>
          <p:cNvPr id="200" name="Google Shape;200;p3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1" name="Google Shape;201;p34"/>
          <p:cNvPicPr preferRelativeResize="0"/>
          <p:nvPr/>
        </p:nvPicPr>
        <p:blipFill>
          <a:blip r:embed="rId3">
            <a:alphaModFix/>
          </a:blip>
          <a:stretch>
            <a:fillRect/>
          </a:stretch>
        </p:blipFill>
        <p:spPr>
          <a:xfrm>
            <a:off x="264276" y="1244799"/>
            <a:ext cx="7132320" cy="5029200"/>
          </a:xfrm>
          <a:prstGeom prst="rect">
            <a:avLst/>
          </a:prstGeom>
          <a:noFill/>
          <a:ln>
            <a:noFill/>
          </a:ln>
        </p:spPr>
      </p:pic>
    </p:spTree>
    <p:extLst>
      <p:ext uri="{BB962C8B-B14F-4D97-AF65-F5344CB8AC3E}">
        <p14:creationId xmlns:p14="http://schemas.microsoft.com/office/powerpoint/2010/main" val="3863664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68BB-A4D5-4CE9-8338-41894499D17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60A4D51-3F81-4C70-BC5F-8674584A9D9A}"/>
              </a:ext>
            </a:extLst>
          </p:cNvPr>
          <p:cNvPicPr>
            <a:picLocks noGrp="1" noChangeAspect="1"/>
          </p:cNvPicPr>
          <p:nvPr>
            <p:ph idx="1"/>
          </p:nvPr>
        </p:nvPicPr>
        <p:blipFill rotWithShape="1">
          <a:blip r:embed="rId2"/>
          <a:srcRect l="54927" t="35326" r="6417" b="19385"/>
          <a:stretch/>
        </p:blipFill>
        <p:spPr>
          <a:xfrm>
            <a:off x="311700" y="593367"/>
            <a:ext cx="7377912" cy="5852160"/>
          </a:xfrm>
          <a:prstGeom prst="rect">
            <a:avLst/>
          </a:prstGeom>
        </p:spPr>
      </p:pic>
    </p:spTree>
    <p:extLst>
      <p:ext uri="{BB962C8B-B14F-4D97-AF65-F5344CB8AC3E}">
        <p14:creationId xmlns:p14="http://schemas.microsoft.com/office/powerpoint/2010/main" val="2094093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5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347" name="Google Shape;347;p58"/>
          <p:cNvSpPr txBox="1"/>
          <p:nvPr/>
        </p:nvSpPr>
        <p:spPr>
          <a:xfrm>
            <a:off x="5650597" y="5347367"/>
            <a:ext cx="2254800" cy="7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*Page 4 of </a:t>
            </a:r>
            <a:r>
              <a:rPr lang="en" sz="1800" dirty="0">
                <a:solidFill>
                  <a:schemeClr val="accent3"/>
                </a:solidFill>
                <a:latin typeface="Calibri" panose="020F0502020204030204" pitchFamily="34" charset="0"/>
                <a:ea typeface="Proxima Nova"/>
                <a:cs typeface="Calibri" panose="020F0502020204030204" pitchFamily="34" charset="0"/>
                <a:sym typeface="Proxima Nova"/>
              </a:rPr>
              <a:t>2012-ELD-Standards.pdf</a:t>
            </a:r>
            <a:r>
              <a:rPr lang="en"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pic>
        <p:nvPicPr>
          <p:cNvPr id="348" name="Google Shape;348;p58"/>
          <p:cNvPicPr preferRelativeResize="0"/>
          <p:nvPr/>
        </p:nvPicPr>
        <p:blipFill>
          <a:blip r:embed="rId3">
            <a:alphaModFix/>
          </a:blip>
          <a:stretch>
            <a:fillRect/>
          </a:stretch>
        </p:blipFill>
        <p:spPr>
          <a:xfrm>
            <a:off x="311700" y="593367"/>
            <a:ext cx="7406640" cy="47548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Do Descriptors</a:t>
            </a:r>
            <a:endParaRPr/>
          </a:p>
        </p:txBody>
      </p:sp>
      <p:sp>
        <p:nvSpPr>
          <p:cNvPr id="368" name="Google Shape;368;p61"/>
          <p:cNvSpPr txBox="1">
            <a:spLocks noGrp="1"/>
          </p:cNvSpPr>
          <p:nvPr>
            <p:ph type="body" idx="1"/>
          </p:nvPr>
        </p:nvSpPr>
        <p:spPr>
          <a:xfrm>
            <a:off x="311700" y="122872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dirty="0"/>
              <a:t>**Page 7 of 6-8 Can Do Booklet</a:t>
            </a:r>
            <a:endParaRPr sz="1400" dirty="0"/>
          </a:p>
        </p:txBody>
      </p:sp>
      <p:pic>
        <p:nvPicPr>
          <p:cNvPr id="369" name="Google Shape;369;p61"/>
          <p:cNvPicPr preferRelativeResize="0"/>
          <p:nvPr/>
        </p:nvPicPr>
        <p:blipFill>
          <a:blip r:embed="rId3">
            <a:alphaModFix/>
          </a:blip>
          <a:stretch>
            <a:fillRect/>
          </a:stretch>
        </p:blipFill>
        <p:spPr>
          <a:xfrm>
            <a:off x="311700" y="1614196"/>
            <a:ext cx="7283418" cy="474928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Can Do Descriptors</a:t>
            </a:r>
            <a:endParaRPr dirty="0">
              <a:latin typeface="Calibri" panose="020F0502020204030204" pitchFamily="34" charset="0"/>
              <a:cs typeface="Calibri" panose="020F0502020204030204" pitchFamily="34" charset="0"/>
            </a:endParaRPr>
          </a:p>
        </p:txBody>
      </p:sp>
      <p:sp>
        <p:nvSpPr>
          <p:cNvPr id="375" name="Google Shape;375;p62"/>
          <p:cNvSpPr txBox="1">
            <a:spLocks noGrp="1"/>
          </p:cNvSpPr>
          <p:nvPr>
            <p:ph type="body" idx="1"/>
          </p:nvPr>
        </p:nvSpPr>
        <p:spPr>
          <a:xfrm>
            <a:off x="311700" y="122872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latin typeface="Calibri" panose="020F0502020204030204" pitchFamily="34" charset="0"/>
                <a:cs typeface="Calibri" panose="020F0502020204030204" pitchFamily="34" charset="0"/>
              </a:rPr>
              <a:t>Page 7 of  9-12 Can Do Booklet</a:t>
            </a:r>
            <a:endParaRPr dirty="0">
              <a:latin typeface="Calibri" panose="020F0502020204030204" pitchFamily="34" charset="0"/>
              <a:cs typeface="Calibri" panose="020F0502020204030204" pitchFamily="34" charset="0"/>
            </a:endParaRPr>
          </a:p>
        </p:txBody>
      </p:sp>
      <p:pic>
        <p:nvPicPr>
          <p:cNvPr id="376" name="Google Shape;376;p62"/>
          <p:cNvPicPr preferRelativeResize="0"/>
          <p:nvPr/>
        </p:nvPicPr>
        <p:blipFill>
          <a:blip r:embed="rId3">
            <a:alphaModFix/>
          </a:blip>
          <a:stretch>
            <a:fillRect/>
          </a:stretch>
        </p:blipFill>
        <p:spPr>
          <a:xfrm>
            <a:off x="311700" y="1632858"/>
            <a:ext cx="7236765" cy="47586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Resources</a:t>
            </a:r>
          </a:p>
        </p:txBody>
      </p:sp>
      <p:sp>
        <p:nvSpPr>
          <p:cNvPr id="3" name="Content Placeholder 2"/>
          <p:cNvSpPr>
            <a:spLocks noGrp="1"/>
          </p:cNvSpPr>
          <p:nvPr>
            <p:ph idx="1"/>
          </p:nvPr>
        </p:nvSpPr>
        <p:spPr>
          <a:xfrm>
            <a:off x="457200" y="1524000"/>
            <a:ext cx="8229600" cy="4525963"/>
          </a:xfrm>
        </p:spPr>
        <p:txBody>
          <a:bodyPr/>
          <a:lstStyle/>
          <a:p>
            <a:r>
              <a:rPr lang="en-US" sz="2800" dirty="0">
                <a:latin typeface="Calibri" panose="020F0502020204030204" pitchFamily="34" charset="0"/>
                <a:cs typeface="Calibri" panose="020F0502020204030204" pitchFamily="34" charset="0"/>
              </a:rPr>
              <a:t>New English Language Development Website</a:t>
            </a:r>
            <a:endParaRPr lang="en-US" sz="2800" dirty="0">
              <a:latin typeface="Calibri" panose="020F0502020204030204" pitchFamily="34" charset="0"/>
              <a:cs typeface="Calibri" panose="020F0502020204030204" pitchFamily="34" charset="0"/>
              <a:hlinkClick r:id="rId3"/>
            </a:endParaRPr>
          </a:p>
          <a:p>
            <a:pPr lvl="1"/>
            <a:r>
              <a:rPr lang="en-US" sz="2000" dirty="0">
                <a:latin typeface="Calibri" panose="020F0502020204030204" pitchFamily="34" charset="0"/>
                <a:cs typeface="Calibri" panose="020F0502020204030204" pitchFamily="34" charset="0"/>
                <a:hlinkClick r:id="rId3"/>
              </a:rPr>
              <a:t>https://sites.google.com/dpi.nc.gov/ncels/el-data/ps-el-user-guides</a:t>
            </a:r>
            <a:endParaRPr lang="en-US" sz="2000" dirty="0">
              <a:latin typeface="Calibri" panose="020F0502020204030204" pitchFamily="34" charset="0"/>
              <a:cs typeface="Calibri" panose="020F0502020204030204" pitchFamily="34" charset="0"/>
            </a:endParaRPr>
          </a:p>
          <a:p>
            <a:pPr lvl="1"/>
            <a:endParaRPr lang="en-US" sz="20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PowerSchool login </a:t>
            </a:r>
          </a:p>
          <a:p>
            <a:pPr lvl="1"/>
            <a:r>
              <a:rPr lang="en-US" sz="2000" dirty="0">
                <a:latin typeface="Calibri" panose="020F0502020204030204" pitchFamily="34" charset="0"/>
                <a:cs typeface="Calibri" panose="020F0502020204030204" pitchFamily="34" charset="0"/>
                <a:hlinkClick r:id="rId4"/>
              </a:rPr>
              <a:t>https://idp.ncedcloud.org/idp/AuthnEngine#/authn</a:t>
            </a:r>
            <a:r>
              <a:rPr lang="en-US" sz="2000"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3076639562"/>
      </p:ext>
    </p:extLst>
  </p:cSld>
  <p:clrMapOvr>
    <a:masterClrMapping/>
  </p:clrMapOvr>
  <mc:AlternateContent xmlns:mc="http://schemas.openxmlformats.org/markup-compatibility/2006" xmlns:p14="http://schemas.microsoft.com/office/powerpoint/2010/main">
    <mc:Choice Requires="p14">
      <p:transition spd="slow" p14:dur="2000" advTm="182"/>
    </mc:Choice>
    <mc:Fallback xmlns="">
      <p:transition spd="slow" advTm="18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A Closer Look at WIDA Standards Manual</a:t>
            </a:r>
            <a:endParaRPr dirty="0">
              <a:latin typeface="Calibri" panose="020F0502020204030204" pitchFamily="34" charset="0"/>
              <a:cs typeface="Calibri" panose="020F0502020204030204" pitchFamily="34" charset="0"/>
            </a:endParaRPr>
          </a:p>
        </p:txBody>
      </p:sp>
      <p:sp>
        <p:nvSpPr>
          <p:cNvPr id="382" name="Google Shape;382;p6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latin typeface="Calibri" panose="020F0502020204030204" pitchFamily="34" charset="0"/>
                <a:cs typeface="Calibri" panose="020F0502020204030204" pitchFamily="34" charset="0"/>
              </a:rPr>
              <a:t>Let’s pay closer attention to:</a:t>
            </a:r>
            <a:endParaRPr sz="4000" dirty="0">
              <a:latin typeface="Calibri" panose="020F0502020204030204" pitchFamily="34" charset="0"/>
              <a:cs typeface="Calibri" panose="020F0502020204030204" pitchFamily="34" charset="0"/>
            </a:endParaRPr>
          </a:p>
          <a:p>
            <a:pPr marL="0" lvl="0" indent="0" algn="ctr" rtl="0">
              <a:spcBef>
                <a:spcPts val="1600"/>
              </a:spcBef>
              <a:spcAft>
                <a:spcPts val="0"/>
              </a:spcAft>
              <a:buNone/>
            </a:pPr>
            <a:r>
              <a:rPr lang="en" sz="4000" b="1" dirty="0">
                <a:solidFill>
                  <a:srgbClr val="FF0000"/>
                </a:solidFill>
                <a:latin typeface="Calibri" panose="020F0502020204030204" pitchFamily="34" charset="0"/>
                <a:cs typeface="Calibri" panose="020F0502020204030204" pitchFamily="34" charset="0"/>
              </a:rPr>
              <a:t>Cognitive Function</a:t>
            </a:r>
            <a:endParaRPr sz="4000" b="1" dirty="0">
              <a:solidFill>
                <a:srgbClr val="FF0000"/>
              </a:solidFill>
              <a:latin typeface="Calibri" panose="020F0502020204030204" pitchFamily="34" charset="0"/>
              <a:cs typeface="Calibri" panose="020F0502020204030204" pitchFamily="34" charset="0"/>
            </a:endParaRPr>
          </a:p>
          <a:p>
            <a:pPr marL="0" lvl="0" indent="0" algn="ctr" rtl="0">
              <a:spcBef>
                <a:spcPts val="1600"/>
              </a:spcBef>
              <a:spcAft>
                <a:spcPts val="0"/>
              </a:spcAft>
              <a:buNone/>
            </a:pPr>
            <a:r>
              <a:rPr lang="en" sz="4000" dirty="0">
                <a:latin typeface="Calibri" panose="020F0502020204030204" pitchFamily="34" charset="0"/>
                <a:cs typeface="Calibri" panose="020F0502020204030204" pitchFamily="34" charset="0"/>
              </a:rPr>
              <a:t>       And </a:t>
            </a:r>
            <a:endParaRPr sz="4000" dirty="0">
              <a:latin typeface="Calibri" panose="020F0502020204030204" pitchFamily="34" charset="0"/>
              <a:cs typeface="Calibri" panose="020F0502020204030204" pitchFamily="34" charset="0"/>
            </a:endParaRPr>
          </a:p>
          <a:p>
            <a:pPr marL="0" lvl="0" indent="0" algn="ctr" rtl="0">
              <a:spcBef>
                <a:spcPts val="1600"/>
              </a:spcBef>
              <a:spcAft>
                <a:spcPts val="1600"/>
              </a:spcAft>
              <a:buNone/>
            </a:pPr>
            <a:r>
              <a:rPr lang="en" sz="4000" b="1" dirty="0">
                <a:solidFill>
                  <a:srgbClr val="FF0000"/>
                </a:solidFill>
                <a:latin typeface="Calibri" panose="020F0502020204030204" pitchFamily="34" charset="0"/>
                <a:cs typeface="Calibri" panose="020F0502020204030204" pitchFamily="34" charset="0"/>
              </a:rPr>
              <a:t>Instructional Support</a:t>
            </a:r>
            <a:endParaRPr sz="2800" b="1" dirty="0">
              <a:solidFill>
                <a:srgbClr val="FF0000"/>
              </a:solidFill>
              <a:latin typeface="Calibri" panose="020F0502020204030204" pitchFamily="34"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6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Paragraph at the bottom of </a:t>
            </a:r>
            <a:endParaRPr dirty="0">
              <a:latin typeface="Calibri" panose="020F0502020204030204" pitchFamily="34" charset="0"/>
              <a:cs typeface="Calibri" panose="020F0502020204030204" pitchFamily="34" charset="0"/>
            </a:endParaRPr>
          </a:p>
          <a:p>
            <a:pPr marL="0" lvl="0" indent="0" algn="l" rtl="0">
              <a:spcBef>
                <a:spcPts val="1600"/>
              </a:spcBef>
              <a:spcAft>
                <a:spcPts val="0"/>
              </a:spcAft>
              <a:buNone/>
            </a:pPr>
            <a:r>
              <a:rPr lang="en" dirty="0">
                <a:latin typeface="Calibri" panose="020F0502020204030204" pitchFamily="34" charset="0"/>
                <a:cs typeface="Calibri" panose="020F0502020204030204" pitchFamily="34" charset="0"/>
              </a:rPr>
              <a:t>page 5: Figure D</a:t>
            </a:r>
            <a:endParaRPr dirty="0">
              <a:latin typeface="Calibri" panose="020F0502020204030204" pitchFamily="34" charset="0"/>
              <a:cs typeface="Calibri" panose="020F0502020204030204" pitchFamily="34" charset="0"/>
            </a:endParaRPr>
          </a:p>
          <a:p>
            <a:pPr marL="0" lvl="0" indent="0" algn="l" rtl="0">
              <a:spcBef>
                <a:spcPts val="1600"/>
              </a:spcBef>
              <a:spcAft>
                <a:spcPts val="0"/>
              </a:spcAft>
              <a:buNone/>
            </a:pPr>
            <a:r>
              <a:rPr lang="en" dirty="0">
                <a:latin typeface="Calibri" panose="020F0502020204030204" pitchFamily="34" charset="0"/>
                <a:cs typeface="Calibri" panose="020F0502020204030204" pitchFamily="34" charset="0"/>
              </a:rPr>
              <a:t>Understand</a:t>
            </a:r>
            <a:endParaRPr dirty="0">
              <a:latin typeface="Calibri" panose="020F0502020204030204" pitchFamily="34" charset="0"/>
              <a:cs typeface="Calibri" panose="020F0502020204030204" pitchFamily="34" charset="0"/>
            </a:endParaRPr>
          </a:p>
          <a:p>
            <a:pPr marL="0" lvl="0" indent="0" algn="l" rtl="0">
              <a:spcBef>
                <a:spcPts val="1600"/>
              </a:spcBef>
              <a:spcAft>
                <a:spcPts val="0"/>
              </a:spcAft>
              <a:buNone/>
            </a:pPr>
            <a:r>
              <a:rPr lang="en" dirty="0">
                <a:latin typeface="Calibri" panose="020F0502020204030204" pitchFamily="34" charset="0"/>
                <a:cs typeface="Calibri" panose="020F0502020204030204" pitchFamily="34" charset="0"/>
              </a:rPr>
              <a:t>Analyze</a:t>
            </a:r>
            <a:endParaRPr dirty="0">
              <a:latin typeface="Calibri" panose="020F0502020204030204" pitchFamily="34" charset="0"/>
              <a:cs typeface="Calibri" panose="020F0502020204030204" pitchFamily="34" charset="0"/>
            </a:endParaRPr>
          </a:p>
          <a:p>
            <a:pPr marL="0" lvl="0" indent="0" algn="l" rtl="0">
              <a:spcBef>
                <a:spcPts val="1600"/>
              </a:spcBef>
              <a:spcAft>
                <a:spcPts val="1600"/>
              </a:spcAft>
              <a:buNone/>
            </a:pPr>
            <a:r>
              <a:rPr lang="en" dirty="0">
                <a:latin typeface="Calibri" panose="020F0502020204030204" pitchFamily="34" charset="0"/>
                <a:cs typeface="Calibri" panose="020F0502020204030204" pitchFamily="34" charset="0"/>
              </a:rPr>
              <a:t>Evaluate</a:t>
            </a:r>
            <a:endParaRPr dirty="0">
              <a:latin typeface="Calibri" panose="020F0502020204030204" pitchFamily="34" charset="0"/>
              <a:cs typeface="Calibri" panose="020F0502020204030204" pitchFamily="34" charset="0"/>
            </a:endParaRPr>
          </a:p>
        </p:txBody>
      </p:sp>
      <p:pic>
        <p:nvPicPr>
          <p:cNvPr id="389" name="Google Shape;389;p64"/>
          <p:cNvPicPr preferRelativeResize="0"/>
          <p:nvPr/>
        </p:nvPicPr>
        <p:blipFill>
          <a:blip r:embed="rId3">
            <a:alphaModFix/>
          </a:blip>
          <a:stretch>
            <a:fillRect/>
          </a:stretch>
        </p:blipFill>
        <p:spPr>
          <a:xfrm>
            <a:off x="3112615" y="593367"/>
            <a:ext cx="5760720" cy="46634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Instructional Support</a:t>
            </a:r>
            <a:endParaRPr dirty="0">
              <a:latin typeface="Calibri" panose="020F0502020204030204" pitchFamily="34" charset="0"/>
              <a:cs typeface="Calibri" panose="020F0502020204030204" pitchFamily="34" charset="0"/>
            </a:endParaRPr>
          </a:p>
        </p:txBody>
      </p:sp>
      <p:sp>
        <p:nvSpPr>
          <p:cNvPr id="402" name="Google Shape;402;p6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403" name="Google Shape;403;p66"/>
          <p:cNvPicPr preferRelativeResize="0"/>
          <p:nvPr/>
        </p:nvPicPr>
        <p:blipFill>
          <a:blip r:embed="rId3">
            <a:alphaModFix/>
          </a:blip>
          <a:stretch>
            <a:fillRect/>
          </a:stretch>
        </p:blipFill>
        <p:spPr>
          <a:xfrm>
            <a:off x="311700" y="1148426"/>
            <a:ext cx="8503920" cy="4114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8"/>
          <p:cNvSpPr txBox="1">
            <a:spLocks noGrp="1"/>
          </p:cNvSpPr>
          <p:nvPr>
            <p:ph type="ctrTitle"/>
          </p:nvPr>
        </p:nvSpPr>
        <p:spPr>
          <a:xfrm>
            <a:off x="510450" y="1219200"/>
            <a:ext cx="8123100" cy="211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solidFill>
                  <a:schemeClr val="accent1">
                    <a:lumMod val="50000"/>
                  </a:schemeClr>
                </a:solidFill>
                <a:latin typeface="Calibri" panose="020F0502020204030204" pitchFamily="34" charset="0"/>
                <a:cs typeface="Calibri" panose="020F0502020204030204" pitchFamily="34" charset="0"/>
              </a:rPr>
              <a:t>Questions?</a:t>
            </a:r>
            <a:endParaRPr sz="6000" dirty="0">
              <a:solidFill>
                <a:schemeClr val="accent1">
                  <a:lumMod val="50000"/>
                </a:schemeClr>
              </a:solidFill>
              <a:latin typeface="Calibri" panose="020F0502020204030204" pitchFamily="34" charset="0"/>
              <a:cs typeface="Calibri" panose="020F0502020204030204" pitchFamily="34" charset="0"/>
            </a:endParaRPr>
          </a:p>
        </p:txBody>
      </p:sp>
      <p:sp>
        <p:nvSpPr>
          <p:cNvPr id="416" name="Google Shape;416;p68"/>
          <p:cNvSpPr txBox="1">
            <a:spLocks noGrp="1"/>
          </p:cNvSpPr>
          <p:nvPr>
            <p:ph type="subTitle" idx="1"/>
          </p:nvPr>
        </p:nvSpPr>
        <p:spPr>
          <a:xfrm>
            <a:off x="510450" y="4243083"/>
            <a:ext cx="8123100" cy="8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A52E-77F5-4342-90FA-6BF4D7601B4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198DDCA-7121-4312-AD2F-52DC7E2EBB44}"/>
              </a:ext>
            </a:extLst>
          </p:cNvPr>
          <p:cNvPicPr>
            <a:picLocks noGrp="1" noChangeAspect="1"/>
          </p:cNvPicPr>
          <p:nvPr>
            <p:ph idx="1"/>
          </p:nvPr>
        </p:nvPicPr>
        <p:blipFill>
          <a:blip r:embed="rId3"/>
          <a:stretch>
            <a:fillRect/>
          </a:stretch>
        </p:blipFill>
        <p:spPr>
          <a:xfrm>
            <a:off x="311700" y="519660"/>
            <a:ext cx="8520600" cy="4752136"/>
          </a:xfrm>
          <a:prstGeom prst="rect">
            <a:avLst/>
          </a:prstGeom>
        </p:spPr>
      </p:pic>
    </p:spTree>
    <p:extLst>
      <p:ext uri="{BB962C8B-B14F-4D97-AF65-F5344CB8AC3E}">
        <p14:creationId xmlns:p14="http://schemas.microsoft.com/office/powerpoint/2010/main" val="399072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3FF9-328A-49E6-B02A-BCD6BF61FCD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3A74F29-8135-4301-AC30-E7801E6299D5}"/>
              </a:ext>
            </a:extLst>
          </p:cNvPr>
          <p:cNvPicPr>
            <a:picLocks noGrp="1" noChangeAspect="1"/>
          </p:cNvPicPr>
          <p:nvPr>
            <p:ph idx="1"/>
          </p:nvPr>
        </p:nvPicPr>
        <p:blipFill>
          <a:blip r:embed="rId2"/>
          <a:stretch>
            <a:fillRect/>
          </a:stretch>
        </p:blipFill>
        <p:spPr>
          <a:xfrm>
            <a:off x="311700" y="593367"/>
            <a:ext cx="8520600" cy="4687760"/>
          </a:xfrm>
          <a:prstGeom prst="rect">
            <a:avLst/>
          </a:prstGeom>
        </p:spPr>
      </p:pic>
    </p:spTree>
    <p:extLst>
      <p:ext uri="{BB962C8B-B14F-4D97-AF65-F5344CB8AC3E}">
        <p14:creationId xmlns:p14="http://schemas.microsoft.com/office/powerpoint/2010/main" val="417461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9F1A-8D9A-4C92-8237-148B064B8D3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F4FF871-E6CD-4EEC-BC77-08EA341E6A7C}"/>
              </a:ext>
            </a:extLst>
          </p:cNvPr>
          <p:cNvPicPr>
            <a:picLocks noGrp="1" noChangeAspect="1"/>
          </p:cNvPicPr>
          <p:nvPr>
            <p:ph idx="1"/>
          </p:nvPr>
        </p:nvPicPr>
        <p:blipFill>
          <a:blip r:embed="rId2"/>
          <a:stretch>
            <a:fillRect/>
          </a:stretch>
        </p:blipFill>
        <p:spPr>
          <a:xfrm>
            <a:off x="311700" y="593367"/>
            <a:ext cx="8520600" cy="4687760"/>
          </a:xfrm>
          <a:prstGeom prst="rect">
            <a:avLst/>
          </a:prstGeom>
        </p:spPr>
      </p:pic>
    </p:spTree>
    <p:extLst>
      <p:ext uri="{BB962C8B-B14F-4D97-AF65-F5344CB8AC3E}">
        <p14:creationId xmlns:p14="http://schemas.microsoft.com/office/powerpoint/2010/main" val="159054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9FECF-1063-4FEC-9ABC-2F4B74D9CBC6}"/>
              </a:ext>
            </a:extLst>
          </p:cNvPr>
          <p:cNvSpPr>
            <a:spLocks noGrp="1"/>
          </p:cNvSpPr>
          <p:nvPr>
            <p:ph idx="1"/>
          </p:nvPr>
        </p:nvSpPr>
        <p:spPr>
          <a:xfrm>
            <a:off x="218394" y="593366"/>
            <a:ext cx="8520600" cy="5723457"/>
          </a:xfrm>
        </p:spPr>
        <p:txBody>
          <a:bodyPr/>
          <a:lstStyle/>
          <a:p>
            <a:r>
              <a:rPr lang="en-US" sz="1600" dirty="0">
                <a:latin typeface="Calibri" panose="020F0502020204030204" pitchFamily="34" charset="0"/>
                <a:cs typeface="Calibri" panose="020F0502020204030204" pitchFamily="34" charset="0"/>
              </a:rPr>
              <a:t>ACCESS 2.0 Met/Not Met Progress</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Access Comparison Report (EL)</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Condensed EL Roster - Enrolled</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Condensed EL Roster - Enrolled and W/D</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EL Roster - Enrolled</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EL Roster - Enrolled and Withdrawn</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Headcount Details</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Headcount Totals</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MFELS</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Most Recent ACCESS, Screener or W-APT Score Report</a:t>
            </a:r>
          </a:p>
        </p:txBody>
      </p:sp>
    </p:spTree>
    <p:extLst>
      <p:ext uri="{BB962C8B-B14F-4D97-AF65-F5344CB8AC3E}">
        <p14:creationId xmlns:p14="http://schemas.microsoft.com/office/powerpoint/2010/main" val="158617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0A4D51-3F81-4C70-BC5F-8674584A9D9A}"/>
              </a:ext>
            </a:extLst>
          </p:cNvPr>
          <p:cNvPicPr>
            <a:picLocks noGrp="1" noChangeAspect="1"/>
          </p:cNvPicPr>
          <p:nvPr>
            <p:ph idx="1"/>
          </p:nvPr>
        </p:nvPicPr>
        <p:blipFill rotWithShape="1">
          <a:blip r:embed="rId2"/>
          <a:srcRect b="19384"/>
          <a:stretch/>
        </p:blipFill>
        <p:spPr>
          <a:xfrm>
            <a:off x="311700" y="527247"/>
            <a:ext cx="8520600" cy="4650437"/>
          </a:xfrm>
          <a:prstGeom prst="rect">
            <a:avLst/>
          </a:prstGeom>
        </p:spPr>
      </p:pic>
    </p:spTree>
    <p:extLst>
      <p:ext uri="{BB962C8B-B14F-4D97-AF65-F5344CB8AC3E}">
        <p14:creationId xmlns:p14="http://schemas.microsoft.com/office/powerpoint/2010/main" val="393123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000000"/>
                </a:solidFill>
                <a:latin typeface="Arial"/>
                <a:ea typeface="Arial"/>
                <a:cs typeface="Arial"/>
                <a:sym typeface="Arial"/>
              </a:rPr>
              <a:t>Social Language (BICS)</a:t>
            </a:r>
            <a:endParaRPr sz="3600" dirty="0"/>
          </a:p>
        </p:txBody>
      </p:sp>
      <p:sp>
        <p:nvSpPr>
          <p:cNvPr id="128" name="Google Shape;128;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9" name="Google Shape;129;p23"/>
          <p:cNvPicPr preferRelativeResize="0"/>
          <p:nvPr/>
        </p:nvPicPr>
        <p:blipFill>
          <a:blip r:embed="rId3">
            <a:alphaModFix/>
          </a:blip>
          <a:stretch>
            <a:fillRect/>
          </a:stretch>
        </p:blipFill>
        <p:spPr>
          <a:xfrm>
            <a:off x="357100" y="1536641"/>
            <a:ext cx="4468425" cy="2234200"/>
          </a:xfrm>
          <a:prstGeom prst="rect">
            <a:avLst/>
          </a:prstGeom>
          <a:noFill/>
          <a:ln>
            <a:noFill/>
          </a:ln>
        </p:spPr>
      </p:pic>
      <p:pic>
        <p:nvPicPr>
          <p:cNvPr id="130" name="Google Shape;130;p23"/>
          <p:cNvPicPr preferRelativeResize="0"/>
          <p:nvPr/>
        </p:nvPicPr>
        <p:blipFill>
          <a:blip r:embed="rId4">
            <a:alphaModFix/>
          </a:blip>
          <a:stretch>
            <a:fillRect/>
          </a:stretch>
        </p:blipFill>
        <p:spPr>
          <a:xfrm>
            <a:off x="5415028" y="955700"/>
            <a:ext cx="2641425" cy="3852100"/>
          </a:xfrm>
          <a:prstGeom prst="rect">
            <a:avLst/>
          </a:prstGeom>
          <a:noFill/>
          <a:ln>
            <a:noFill/>
          </a:ln>
        </p:spPr>
      </p:pic>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4892</TotalTime>
  <Words>1855</Words>
  <Application>Microsoft Macintosh PowerPoint</Application>
  <PresentationFormat>On-screen Show (4:3)</PresentationFormat>
  <Paragraphs>169</Paragraphs>
  <Slides>33</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Proxima Nova</vt:lpstr>
      <vt:lpstr>Arial</vt:lpstr>
      <vt:lpstr>Comic Sans MS</vt:lpstr>
      <vt:lpstr>Cambria</vt:lpstr>
      <vt:lpstr>Spearmint</vt:lpstr>
      <vt:lpstr>Data on your MEP  English Learners (ELs)- where to find it and how to use it!  April 30, 2019</vt:lpstr>
      <vt:lpstr>Opening Activity</vt:lpstr>
      <vt:lpstr>Resources</vt:lpstr>
      <vt:lpstr>PowerPoint Presentation</vt:lpstr>
      <vt:lpstr>PowerPoint Presentation</vt:lpstr>
      <vt:lpstr>PowerPoint Presentation</vt:lpstr>
      <vt:lpstr>PowerPoint Presentation</vt:lpstr>
      <vt:lpstr>PowerPoint Presentation</vt:lpstr>
      <vt:lpstr>Social Language (BICS)</vt:lpstr>
      <vt:lpstr>Academic Language (CALP)</vt:lpstr>
      <vt:lpstr>Stages of Language Development</vt:lpstr>
      <vt:lpstr>Why doesn’t my new EL student talk to me?  How can I assess?</vt:lpstr>
      <vt:lpstr>Length of Time Required to Achieve Age-Appropriate Levels of Social and Academic Language Proficiency</vt:lpstr>
      <vt:lpstr>Once students learn to speak reasonably fluently, aren’t their problems over?</vt:lpstr>
      <vt:lpstr>Facts to Know about your ELs...</vt:lpstr>
      <vt:lpstr>I teach high school.  Isn’t it harder to learn a second language the older you are?</vt:lpstr>
      <vt:lpstr>Why do some students learn English easier than others?</vt:lpstr>
      <vt:lpstr>English Learners need to learn English asap!   Shouldn’t we insist on English ONLY?</vt:lpstr>
      <vt:lpstr>Long Term English Learners</vt:lpstr>
      <vt:lpstr>PowerPoint Presentation</vt:lpstr>
      <vt:lpstr>PowerPoint Presentation</vt:lpstr>
      <vt:lpstr>WIDA </vt:lpstr>
      <vt:lpstr>North Carolina English Language  Proficiency Levels</vt:lpstr>
      <vt:lpstr>WIDA English Language Development Standards</vt:lpstr>
      <vt:lpstr>Six English Language Profiency Levels</vt:lpstr>
      <vt:lpstr>PowerPoint Presentation</vt:lpstr>
      <vt:lpstr>PowerPoint Presentation</vt:lpstr>
      <vt:lpstr>Can Do Descriptors</vt:lpstr>
      <vt:lpstr>Can Do Descriptors</vt:lpstr>
      <vt:lpstr>A Closer Look at WIDA Standards Manual</vt:lpstr>
      <vt:lpstr>PowerPoint Presentation</vt:lpstr>
      <vt:lpstr>Instructional Support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YCS SECONDARY ENGLISH LANGUAGE LEARNERS IN THE ACADEMIC CLASSROOM  January 3, 2019</dc:title>
  <dc:creator>Marshall Foster</dc:creator>
  <cp:lastModifiedBy>Heriberto Corral</cp:lastModifiedBy>
  <cp:revision>40</cp:revision>
  <dcterms:modified xsi:type="dcterms:W3CDTF">2019-05-01T13:54:13Z</dcterms:modified>
</cp:coreProperties>
</file>