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2" r:id="rId1"/>
  </p:sldMasterIdLst>
  <p:notesMasterIdLst>
    <p:notesMasterId r:id="rId9"/>
  </p:notesMasterIdLst>
  <p:sldIdLst>
    <p:sldId id="272" r:id="rId2"/>
    <p:sldId id="273" r:id="rId3"/>
    <p:sldId id="280" r:id="rId4"/>
    <p:sldId id="276" r:id="rId5"/>
    <p:sldId id="275" r:id="rId6"/>
    <p:sldId id="278" r:id="rId7"/>
    <p:sldId id="279" r:id="rId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E666"/>
    <a:srgbClr val="00BD00"/>
    <a:srgbClr val="005F00"/>
    <a:srgbClr val="FF00FD"/>
    <a:srgbClr val="5C2D91"/>
    <a:srgbClr val="F37043"/>
    <a:srgbClr val="96AB25"/>
    <a:srgbClr val="00A1E4"/>
    <a:srgbClr val="FFCB05"/>
    <a:srgbClr val="D80B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510" autoAdjust="0"/>
  </p:normalViewPr>
  <p:slideViewPr>
    <p:cSldViewPr snapToGrid="0">
      <p:cViewPr varScale="1">
        <p:scale>
          <a:sx n="96" d="100"/>
          <a:sy n="96" d="100"/>
        </p:scale>
        <p:origin x="1600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38475" cy="465138"/>
          </a:xfrm>
          <a:prstGeom prst="rect">
            <a:avLst/>
          </a:prstGeom>
        </p:spPr>
        <p:txBody>
          <a:bodyPr vert="horz" lIns="91418" tIns="45708" rIns="91418" bIns="4570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0" y="1"/>
            <a:ext cx="3038475" cy="465138"/>
          </a:xfrm>
          <a:prstGeom prst="rect">
            <a:avLst/>
          </a:prstGeom>
        </p:spPr>
        <p:txBody>
          <a:bodyPr vert="horz" lIns="91418" tIns="45708" rIns="91418" bIns="45708" rtlCol="0"/>
          <a:lstStyle>
            <a:lvl1pPr algn="r">
              <a:defRPr sz="1200"/>
            </a:lvl1pPr>
          </a:lstStyle>
          <a:p>
            <a:fld id="{9B3A87FC-836B-4030-A321-6BBF1F58B4A2}" type="datetimeFigureOut">
              <a:rPr lang="en-US" smtClean="0"/>
              <a:t>4/23/19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8" tIns="45708" rIns="91418" bIns="4570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16427"/>
            <a:ext cx="5607050" cy="4183063"/>
          </a:xfrm>
          <a:prstGeom prst="rect">
            <a:avLst/>
          </a:prstGeom>
        </p:spPr>
        <p:txBody>
          <a:bodyPr vert="horz" lIns="91418" tIns="45708" rIns="91418" bIns="457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676"/>
            <a:ext cx="3038475" cy="465138"/>
          </a:xfrm>
          <a:prstGeom prst="rect">
            <a:avLst/>
          </a:prstGeom>
        </p:spPr>
        <p:txBody>
          <a:bodyPr vert="horz" lIns="91418" tIns="45708" rIns="91418" bIns="4570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0" y="8829676"/>
            <a:ext cx="3038475" cy="465138"/>
          </a:xfrm>
          <a:prstGeom prst="rect">
            <a:avLst/>
          </a:prstGeom>
        </p:spPr>
        <p:txBody>
          <a:bodyPr vert="horz" lIns="91418" tIns="45708" rIns="91418" bIns="45708" rtlCol="0" anchor="b"/>
          <a:lstStyle>
            <a:lvl1pPr algn="r">
              <a:defRPr sz="1200"/>
            </a:lvl1pPr>
          </a:lstStyle>
          <a:p>
            <a:fld id="{5F95CE94-FB5A-463F-893E-C20FC3E14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0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5CE94-FB5A-463F-893E-C20FC3E144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41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5CE94-FB5A-463F-893E-C20FC3E144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41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5CE94-FB5A-463F-893E-C20FC3E144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41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5CE94-FB5A-463F-893E-C20FC3E144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41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5CE94-FB5A-463F-893E-C20FC3E144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41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5CE94-FB5A-463F-893E-C20FC3E144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41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4/23/19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461341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4/23/19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99710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4/23/19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06681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4/23/19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97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4/23/19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99686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4/23/19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98269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4/23/19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6385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4/23/19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328021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4/23/19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64272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4/23/19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77619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504108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4/23/19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57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gradFill flip="none" rotWithShape="1">
            <a:gsLst>
              <a:gs pos="65000">
                <a:srgbClr val="F37043"/>
              </a:gs>
              <a:gs pos="0">
                <a:srgbClr val="F37043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1981200" y="381000"/>
            <a:ext cx="6705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4845844" y="4002705"/>
            <a:ext cx="1929384" cy="31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597" tIns="34597" rIns="34597" bIns="34597"/>
          <a:lstStyle>
            <a:lvl1pPr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 sz="1200" dirty="0">
              <a:latin typeface="+mn-lt"/>
            </a:endParaRPr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6934200" y="2895601"/>
            <a:ext cx="1925638" cy="142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597" tIns="34597" rIns="34597" bIns="34597"/>
          <a:lstStyle>
            <a:lvl1pPr>
              <a:tabLst>
                <a:tab pos="431800" algn="l"/>
                <a:tab pos="6477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tabLst>
                <a:tab pos="431800" algn="l"/>
                <a:tab pos="6477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tabLst>
                <a:tab pos="431800" algn="l"/>
                <a:tab pos="6477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tabLst>
                <a:tab pos="431800" algn="l"/>
                <a:tab pos="647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tabLst>
                <a:tab pos="431800" algn="l"/>
                <a:tab pos="647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ct val="50000"/>
              </a:spcAft>
            </a:pPr>
            <a:endParaRPr lang="en-US" altLang="en-US" sz="1200" dirty="0">
              <a:latin typeface="+mn-lt"/>
            </a:endParaRPr>
          </a:p>
        </p:txBody>
      </p:sp>
      <p:sp>
        <p:nvSpPr>
          <p:cNvPr id="13" name="AutoShape 2" descr="https://outlook.office365.com/owa/service.svc/s/GetFileAttachment?id=AAMkADg3MGI5M2NlLTZmYTgtNGU1Mi04MzE2LTZiM2EzMDlmNTE3OQBGAAAAAACRlHlrwjDFR7hRftxzdb8tBwARZvnqMUKDSab7oo1skeFoAAAAz7WhAABKey2zYSlxRKimr8y8GR0pAADz5uAcAAABEgAQAK3My1yFJhdLpwMF9pK%2BKOs%3D&amp;isImagePreview=True&amp;X-OWA-CANARY=eOI5Fyw_VEuT3NeTio06LslMBeBb5NEIpvdLbgqd5soP18SDGIEoBYcSt8OGF2b7qQwy-45azYM."/>
          <p:cNvSpPr>
            <a:spLocks noChangeAspect="1" noChangeArrowheads="1"/>
          </p:cNvSpPr>
          <p:nvPr/>
        </p:nvSpPr>
        <p:spPr bwMode="auto">
          <a:xfrm>
            <a:off x="296863" y="2924175"/>
            <a:ext cx="9366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/>
          <a:p>
            <a:endParaRPr lang="en-US" altLang="en-US"/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4638740" y="5830864"/>
            <a:ext cx="2212975" cy="5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597" tIns="34597" rIns="34597" bIns="34597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400"/>
              </a:spcAft>
            </a:pPr>
            <a:r>
              <a:rPr lang="en-US" altLang="en-US" sz="1100" dirty="0">
                <a:latin typeface="+mn-lt"/>
              </a:rPr>
              <a:t>      </a:t>
            </a:r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7086600" y="5234306"/>
            <a:ext cx="1849438" cy="115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597" tIns="34597" rIns="34597" bIns="34597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>
              <a:spcAft>
                <a:spcPts val="100"/>
              </a:spcAft>
            </a:pPr>
            <a:endParaRPr lang="en-US" altLang="en-US" sz="700" dirty="0">
              <a:latin typeface="+mn-lt"/>
            </a:endParaRP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4792663" y="2514600"/>
            <a:ext cx="40354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>
            <a:lvl1pPr>
              <a:tabLst>
                <a:tab pos="1081088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tabLst>
                <a:tab pos="1081088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tabLst>
                <a:tab pos="1081088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tabLst>
                <a:tab pos="10810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tabLst>
                <a:tab pos="10810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tabLst>
                <a:tab pos="10810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tabLst>
                <a:tab pos="10810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tabLst>
                <a:tab pos="10810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tabLst>
                <a:tab pos="10810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600"/>
              </a:spcAft>
            </a:pPr>
            <a:endParaRPr lang="en-US" altLang="en-US" sz="1100" dirty="0">
              <a:latin typeface="+mn-lt"/>
            </a:endParaRPr>
          </a:p>
        </p:txBody>
      </p:sp>
      <p:sp>
        <p:nvSpPr>
          <p:cNvPr id="17" name="Footer Placeholder 4"/>
          <p:cNvSpPr txBox="1">
            <a:spLocks/>
          </p:cNvSpPr>
          <p:nvPr/>
        </p:nvSpPr>
        <p:spPr>
          <a:xfrm>
            <a:off x="3352800" y="6553200"/>
            <a:ext cx="5562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00A1E4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56443" y="1481723"/>
            <a:ext cx="6815896" cy="67534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MEP </a:t>
            </a:r>
            <a:r>
              <a:rPr lang="mr-IN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–</a:t>
            </a: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LENOIR COUNTY</a:t>
            </a:r>
          </a:p>
          <a:p>
            <a:pPr algn="ctr"/>
            <a:endParaRPr 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endParaRPr 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endParaRPr 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63004" y="1431319"/>
            <a:ext cx="5848589" cy="138499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SUMMER CAMP</a:t>
            </a:r>
          </a:p>
          <a:p>
            <a:endParaRPr lang="en-US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893" y="2690729"/>
            <a:ext cx="2237107" cy="2246587"/>
          </a:xfrm>
          <a:prstGeom prst="rect">
            <a:avLst/>
          </a:prstGeom>
        </p:spPr>
      </p:pic>
      <p:pic>
        <p:nvPicPr>
          <p:cNvPr id="7" name="Picture 6" descr="Screen Shot 2019-04-01 at 2.33.0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" y="5049947"/>
            <a:ext cx="9141482" cy="180805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1"/>
            <a:ext cx="9144000" cy="23268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5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gradFill flip="none" rotWithShape="1">
            <a:gsLst>
              <a:gs pos="65000">
                <a:srgbClr val="F37043"/>
              </a:gs>
              <a:gs pos="0">
                <a:srgbClr val="F37043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1981200" y="381000"/>
            <a:ext cx="6705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4845844" y="4002705"/>
            <a:ext cx="1929384" cy="31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597" tIns="34597" rIns="34597" bIns="34597"/>
          <a:lstStyle>
            <a:lvl1pPr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 sz="1200" dirty="0">
              <a:latin typeface="+mn-lt"/>
            </a:endParaRPr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6934200" y="2895601"/>
            <a:ext cx="1925638" cy="142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597" tIns="34597" rIns="34597" bIns="34597"/>
          <a:lstStyle>
            <a:lvl1pPr>
              <a:tabLst>
                <a:tab pos="431800" algn="l"/>
                <a:tab pos="6477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tabLst>
                <a:tab pos="431800" algn="l"/>
                <a:tab pos="6477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tabLst>
                <a:tab pos="431800" algn="l"/>
                <a:tab pos="6477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tabLst>
                <a:tab pos="431800" algn="l"/>
                <a:tab pos="647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tabLst>
                <a:tab pos="431800" algn="l"/>
                <a:tab pos="647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ct val="50000"/>
              </a:spcAft>
            </a:pPr>
            <a:endParaRPr lang="en-US" altLang="en-US" sz="1200" dirty="0">
              <a:latin typeface="+mn-lt"/>
            </a:endParaRPr>
          </a:p>
        </p:txBody>
      </p:sp>
      <p:sp>
        <p:nvSpPr>
          <p:cNvPr id="13" name="AutoShape 2" descr="https://outlook.office365.com/owa/service.svc/s/GetFileAttachment?id=AAMkADg3MGI5M2NlLTZmYTgtNGU1Mi04MzE2LTZiM2EzMDlmNTE3OQBGAAAAAACRlHlrwjDFR7hRftxzdb8tBwARZvnqMUKDSab7oo1skeFoAAAAz7WhAABKey2zYSlxRKimr8y8GR0pAADz5uAcAAABEgAQAK3My1yFJhdLpwMF9pK%2BKOs%3D&amp;isImagePreview=True&amp;X-OWA-CANARY=eOI5Fyw_VEuT3NeTio06LslMBeBb5NEIpvdLbgqd5soP18SDGIEoBYcSt8OGF2b7qQwy-45azYM."/>
          <p:cNvSpPr>
            <a:spLocks noChangeAspect="1" noChangeArrowheads="1"/>
          </p:cNvSpPr>
          <p:nvPr/>
        </p:nvSpPr>
        <p:spPr bwMode="auto">
          <a:xfrm>
            <a:off x="296863" y="2924175"/>
            <a:ext cx="9366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/>
          <a:p>
            <a:endParaRPr lang="en-US" altLang="en-US"/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4638740" y="5830864"/>
            <a:ext cx="2212975" cy="5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597" tIns="34597" rIns="34597" bIns="34597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400"/>
              </a:spcAft>
            </a:pPr>
            <a:r>
              <a:rPr lang="en-US" altLang="en-US" sz="1100" dirty="0">
                <a:latin typeface="+mn-lt"/>
              </a:rPr>
              <a:t>      </a:t>
            </a:r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7086600" y="5234306"/>
            <a:ext cx="1849438" cy="115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597" tIns="34597" rIns="34597" bIns="34597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>
              <a:spcAft>
                <a:spcPts val="100"/>
              </a:spcAft>
            </a:pPr>
            <a:endParaRPr lang="en-US" altLang="en-US" sz="700" dirty="0">
              <a:latin typeface="+mn-lt"/>
            </a:endParaRP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4792663" y="2514600"/>
            <a:ext cx="40354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>
            <a:lvl1pPr>
              <a:tabLst>
                <a:tab pos="1081088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tabLst>
                <a:tab pos="1081088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tabLst>
                <a:tab pos="1081088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tabLst>
                <a:tab pos="10810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tabLst>
                <a:tab pos="10810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tabLst>
                <a:tab pos="10810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tabLst>
                <a:tab pos="10810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tabLst>
                <a:tab pos="10810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tabLst>
                <a:tab pos="10810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600"/>
              </a:spcAft>
            </a:pPr>
            <a:endParaRPr lang="en-US" altLang="en-US" sz="1100" dirty="0">
              <a:latin typeface="+mn-lt"/>
            </a:endParaRPr>
          </a:p>
        </p:txBody>
      </p:sp>
      <p:sp>
        <p:nvSpPr>
          <p:cNvPr id="17" name="Footer Placeholder 4"/>
          <p:cNvSpPr txBox="1">
            <a:spLocks/>
          </p:cNvSpPr>
          <p:nvPr/>
        </p:nvSpPr>
        <p:spPr>
          <a:xfrm>
            <a:off x="3352800" y="6553200"/>
            <a:ext cx="5562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00A1E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9125" y="675109"/>
            <a:ext cx="2587542" cy="73866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SUMMER CAMP</a:t>
            </a:r>
          </a:p>
          <a:p>
            <a:endParaRPr lang="en-US" sz="1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1"/>
            <a:ext cx="9144000" cy="23268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725953" y="126700"/>
            <a:ext cx="51497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MEP </a:t>
            </a:r>
            <a:r>
              <a:rPr lang="mr-IN" sz="4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–</a:t>
            </a:r>
            <a:r>
              <a:rPr lang="en-US" sz="4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LENOIR COUNTY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38310" y="19002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25424" y="1489539"/>
            <a:ext cx="2154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Description:</a:t>
            </a:r>
            <a:endParaRPr lang="en-US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3483" y="1989527"/>
            <a:ext cx="80752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venir Black Oblique"/>
                <a:cs typeface="Avenir Black Oblique"/>
              </a:rPr>
              <a:t>The purpose of this summer program is to get students engaged in a variety of activities that will enhance their creative thinking skills.  Different types of presenters will be invited to motivate students to continue their education and pursue different career paths.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39813" y="3212529"/>
            <a:ext cx="20745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Vision:</a:t>
            </a:r>
            <a:endParaRPr lang="en-US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Avenir Black Oblique"/>
              <a:cs typeface="Avenir Black Oblique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7412" y="3693127"/>
            <a:ext cx="80752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venir Black Oblique"/>
                <a:cs typeface="Avenir Black Oblique"/>
              </a:rPr>
              <a:t>To see our migrant students reach their full potential by overcoming social, economic, and cultural barriers to continue their education.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venir Black Oblique"/>
                <a:cs typeface="Avenir Black Oblique"/>
              </a:rPr>
              <a:t> 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97212" y="4569829"/>
            <a:ext cx="1600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Mission: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02259" y="5144656"/>
            <a:ext cx="80752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venir Black Oblique"/>
                <a:cs typeface="Avenir Black Oblique"/>
              </a:rPr>
              <a:t>Develop a summer program that will motivate and educate migrant students through critical and creative thinking activities.</a:t>
            </a:r>
          </a:p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Avenir Black Oblique"/>
              <a:cs typeface="Avenir Black Oblique"/>
            </a:endParaRP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venir Black Oblique"/>
                <a:cs typeface="Avenir Black Oblique"/>
              </a:rPr>
              <a:t> </a:t>
            </a:r>
          </a:p>
        </p:txBody>
      </p:sp>
      <p:pic>
        <p:nvPicPr>
          <p:cNvPr id="2" name="Picture 1" descr="IMG_1222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"/>
            <a:ext cx="1747519" cy="123716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3693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2" grpId="0"/>
      <p:bldP spid="24" grpId="0"/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6600"/>
          </a:solidFill>
          <a:ln>
            <a:solidFill>
              <a:srgbClr val="F3704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G_1222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8" b="11158"/>
          <a:stretch>
            <a:fillRect/>
          </a:stretch>
        </p:blipFill>
        <p:spPr>
          <a:xfrm>
            <a:off x="396240" y="508001"/>
            <a:ext cx="8402320" cy="569976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5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gradFill flip="none" rotWithShape="1">
            <a:gsLst>
              <a:gs pos="65000">
                <a:srgbClr val="F37043"/>
              </a:gs>
              <a:gs pos="0">
                <a:srgbClr val="F37043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1981200" y="381000"/>
            <a:ext cx="6705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4845844" y="4002705"/>
            <a:ext cx="1929384" cy="31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597" tIns="34597" rIns="34597" bIns="34597"/>
          <a:lstStyle>
            <a:lvl1pPr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 sz="1200" dirty="0">
              <a:latin typeface="+mn-lt"/>
            </a:endParaRPr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6934200" y="2895601"/>
            <a:ext cx="1925638" cy="142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597" tIns="34597" rIns="34597" bIns="34597"/>
          <a:lstStyle>
            <a:lvl1pPr>
              <a:tabLst>
                <a:tab pos="431800" algn="l"/>
                <a:tab pos="6477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tabLst>
                <a:tab pos="431800" algn="l"/>
                <a:tab pos="6477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tabLst>
                <a:tab pos="431800" algn="l"/>
                <a:tab pos="6477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tabLst>
                <a:tab pos="431800" algn="l"/>
                <a:tab pos="647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tabLst>
                <a:tab pos="431800" algn="l"/>
                <a:tab pos="647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ct val="50000"/>
              </a:spcAft>
            </a:pPr>
            <a:endParaRPr lang="en-US" altLang="en-US" sz="1200" dirty="0">
              <a:latin typeface="+mn-lt"/>
            </a:endParaRPr>
          </a:p>
        </p:txBody>
      </p:sp>
      <p:sp>
        <p:nvSpPr>
          <p:cNvPr id="13" name="AutoShape 2" descr="https://outlook.office365.com/owa/service.svc/s/GetFileAttachment?id=AAMkADg3MGI5M2NlLTZmYTgtNGU1Mi04MzE2LTZiM2EzMDlmNTE3OQBGAAAAAACRlHlrwjDFR7hRftxzdb8tBwARZvnqMUKDSab7oo1skeFoAAAAz7WhAABKey2zYSlxRKimr8y8GR0pAADz5uAcAAABEgAQAK3My1yFJhdLpwMF9pK%2BKOs%3D&amp;isImagePreview=True&amp;X-OWA-CANARY=eOI5Fyw_VEuT3NeTio06LslMBeBb5NEIpvdLbgqd5soP18SDGIEoBYcSt8OGF2b7qQwy-45azYM."/>
          <p:cNvSpPr>
            <a:spLocks noChangeAspect="1" noChangeArrowheads="1"/>
          </p:cNvSpPr>
          <p:nvPr/>
        </p:nvSpPr>
        <p:spPr bwMode="auto">
          <a:xfrm>
            <a:off x="296863" y="2924175"/>
            <a:ext cx="9366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/>
          <a:p>
            <a:endParaRPr lang="en-US" altLang="en-US"/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4638740" y="5830864"/>
            <a:ext cx="2212975" cy="5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597" tIns="34597" rIns="34597" bIns="34597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400"/>
              </a:spcAft>
            </a:pPr>
            <a:r>
              <a:rPr lang="en-US" altLang="en-US" sz="1100" dirty="0">
                <a:latin typeface="+mn-lt"/>
              </a:rPr>
              <a:t>      </a:t>
            </a:r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7086600" y="5234306"/>
            <a:ext cx="1849438" cy="115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597" tIns="34597" rIns="34597" bIns="34597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>
              <a:spcAft>
                <a:spcPts val="100"/>
              </a:spcAft>
            </a:pPr>
            <a:endParaRPr lang="en-US" altLang="en-US" sz="700" dirty="0">
              <a:latin typeface="+mn-lt"/>
            </a:endParaRP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4792663" y="2514600"/>
            <a:ext cx="40354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>
            <a:lvl1pPr>
              <a:tabLst>
                <a:tab pos="1081088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tabLst>
                <a:tab pos="1081088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tabLst>
                <a:tab pos="1081088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tabLst>
                <a:tab pos="10810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tabLst>
                <a:tab pos="10810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tabLst>
                <a:tab pos="10810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tabLst>
                <a:tab pos="10810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tabLst>
                <a:tab pos="10810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tabLst>
                <a:tab pos="10810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600"/>
              </a:spcAft>
            </a:pPr>
            <a:endParaRPr lang="en-US" altLang="en-US" sz="1100" dirty="0">
              <a:latin typeface="+mn-lt"/>
            </a:endParaRPr>
          </a:p>
        </p:txBody>
      </p:sp>
      <p:sp>
        <p:nvSpPr>
          <p:cNvPr id="17" name="Footer Placeholder 4"/>
          <p:cNvSpPr txBox="1">
            <a:spLocks/>
          </p:cNvSpPr>
          <p:nvPr/>
        </p:nvSpPr>
        <p:spPr>
          <a:xfrm>
            <a:off x="3352800" y="6553200"/>
            <a:ext cx="5562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00A1E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7845" y="624309"/>
            <a:ext cx="2587542" cy="73866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SUMMER CAMP</a:t>
            </a:r>
          </a:p>
          <a:p>
            <a:endParaRPr lang="en-US" sz="1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23268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675153" y="126700"/>
            <a:ext cx="51497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MEP </a:t>
            </a:r>
            <a:r>
              <a:rPr lang="mr-IN" sz="4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–</a:t>
            </a:r>
            <a:r>
              <a:rPr lang="en-US" sz="4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LENOIR COUNTY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38310" y="19002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35118" y="1237469"/>
            <a:ext cx="18928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Objective: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2871" y="1688982"/>
            <a:ext cx="80752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FF6600"/>
                </a:solidFill>
                <a:latin typeface="Avenir Black Oblique"/>
                <a:cs typeface="Avenir Black Oblique"/>
              </a:rPr>
              <a:t>To provide a summer program with fun educational enrichment activities: That will emphasize the social, emotional and intellectual development of our migrant students.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01036" y="2592049"/>
            <a:ext cx="787164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Program Collaboration:</a:t>
            </a:r>
          </a:p>
          <a:p>
            <a:endParaRPr lang="en-US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Avenir Black Oblique"/>
              <a:cs typeface="Avenir Black Oblique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7718" y="3062952"/>
            <a:ext cx="80752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FF6600"/>
                </a:solidFill>
                <a:latin typeface="Avenir Black Oblique"/>
                <a:cs typeface="Avenir Black Oblique"/>
              </a:rPr>
              <a:t>Within the program we will teach unique skills and expose our youth to new experiences.</a:t>
            </a:r>
          </a:p>
          <a:p>
            <a:pPr algn="just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venir Black Oblique"/>
                <a:cs typeface="Avenir Black Oblique"/>
              </a:rPr>
              <a:t> 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venir Black Oblique"/>
                <a:cs typeface="Avenir Black Oblique"/>
              </a:rPr>
              <a:t> 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68131" y="3658499"/>
            <a:ext cx="17039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Example:</a:t>
            </a:r>
          </a:p>
          <a:p>
            <a:endParaRPr lang="en-US" sz="2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3482" y="4155766"/>
            <a:ext cx="80752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FF6600"/>
                </a:solidFill>
                <a:latin typeface="Avenir Black Oblique"/>
                <a:cs typeface="Avenir Black Oblique"/>
              </a:rPr>
              <a:t>Academic Presentations</a:t>
            </a:r>
          </a:p>
          <a:p>
            <a:pPr algn="just"/>
            <a:r>
              <a:rPr lang="en-US" dirty="0">
                <a:solidFill>
                  <a:srgbClr val="FF6600"/>
                </a:solidFill>
                <a:latin typeface="Avenir Black Oblique"/>
                <a:cs typeface="Avenir Black Oblique"/>
              </a:rPr>
              <a:t>Creative Thinking Activities</a:t>
            </a:r>
          </a:p>
          <a:p>
            <a:pPr algn="just"/>
            <a:r>
              <a:rPr lang="en-US" dirty="0">
                <a:solidFill>
                  <a:srgbClr val="FF6600"/>
                </a:solidFill>
                <a:latin typeface="Avenir Black Oblique"/>
                <a:cs typeface="Avenir Black Oblique"/>
              </a:rPr>
              <a:t>Professional Speakers</a:t>
            </a:r>
          </a:p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Avenir Black Oblique"/>
              <a:cs typeface="Avenir Black Oblique"/>
            </a:endParaRP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venir Black Oblique"/>
                <a:cs typeface="Avenir Black Oblique"/>
              </a:rPr>
              <a:t> 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04201" y="5177893"/>
            <a:ext cx="344899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Targeted Students: </a:t>
            </a:r>
          </a:p>
          <a:p>
            <a:endParaRPr lang="en-US" dirty="0">
              <a:solidFill>
                <a:srgbClr val="0000FF"/>
              </a:solidFill>
              <a:latin typeface="Avenir Black Oblique"/>
              <a:cs typeface="Avenir Black Oblique"/>
            </a:endParaRPr>
          </a:p>
          <a:p>
            <a:endParaRPr lang="en-US" sz="2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09246" y="5661827"/>
            <a:ext cx="80752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FF6600"/>
                </a:solidFill>
                <a:latin typeface="Avenir Black Oblique"/>
                <a:cs typeface="Avenir Black Oblique"/>
              </a:rPr>
              <a:t>Middle and High School Students </a:t>
            </a:r>
          </a:p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Avenir Black Oblique"/>
              <a:cs typeface="Avenir Black Oblique"/>
            </a:endParaRP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venir Black Oblique"/>
                <a:cs typeface="Avenir Black Oblique"/>
              </a:rPr>
              <a:t> </a:t>
            </a:r>
          </a:p>
        </p:txBody>
      </p:sp>
      <p:pic>
        <p:nvPicPr>
          <p:cNvPr id="2" name="Picture 1" descr="IMG_1213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985" y="4419600"/>
            <a:ext cx="2556934" cy="19177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Picture 6" descr="IMG_1198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80" y="3647440"/>
            <a:ext cx="1978660" cy="220472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Picture 9" descr="DSCN488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45920" cy="123444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5960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2" grpId="0"/>
      <p:bldP spid="24" grpId="0"/>
      <p:bldP spid="25" grpId="0"/>
      <p:bldP spid="26" grpId="0"/>
      <p:bldP spid="21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4-04 at 12.51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308" y="1015451"/>
            <a:ext cx="3019932" cy="28665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gradFill flip="none" rotWithShape="1">
            <a:gsLst>
              <a:gs pos="65000">
                <a:srgbClr val="F37043"/>
              </a:gs>
              <a:gs pos="0">
                <a:srgbClr val="F37043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1981200" y="381000"/>
            <a:ext cx="6705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4845844" y="4002705"/>
            <a:ext cx="1929384" cy="31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597" tIns="34597" rIns="34597" bIns="34597"/>
          <a:lstStyle>
            <a:lvl1pPr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 sz="1200" dirty="0">
              <a:latin typeface="+mn-lt"/>
            </a:endParaRPr>
          </a:p>
        </p:txBody>
      </p:sp>
      <p:sp>
        <p:nvSpPr>
          <p:cNvPr id="13" name="AutoShape 2" descr="https://outlook.office365.com/owa/service.svc/s/GetFileAttachment?id=AAMkADg3MGI5M2NlLTZmYTgtNGU1Mi04MzE2LTZiM2EzMDlmNTE3OQBGAAAAAACRlHlrwjDFR7hRftxzdb8tBwARZvnqMUKDSab7oo1skeFoAAAAz7WhAABKey2zYSlxRKimr8y8GR0pAADz5uAcAAABEgAQAK3My1yFJhdLpwMF9pK%2BKOs%3D&amp;isImagePreview=True&amp;X-OWA-CANARY=eOI5Fyw_VEuT3NeTio06LslMBeBb5NEIpvdLbgqd5soP18SDGIEoBYcSt8OGF2b7qQwy-45azYM."/>
          <p:cNvSpPr>
            <a:spLocks noChangeAspect="1" noChangeArrowheads="1"/>
          </p:cNvSpPr>
          <p:nvPr/>
        </p:nvSpPr>
        <p:spPr bwMode="auto">
          <a:xfrm>
            <a:off x="296863" y="2924175"/>
            <a:ext cx="9366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/>
          <a:p>
            <a:endParaRPr lang="en-US" altLang="en-US"/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4638740" y="5830864"/>
            <a:ext cx="2212975" cy="5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597" tIns="34597" rIns="34597" bIns="34597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400"/>
              </a:spcAft>
            </a:pPr>
            <a:r>
              <a:rPr lang="en-US" altLang="en-US" sz="1100" dirty="0">
                <a:latin typeface="+mn-lt"/>
              </a:rPr>
              <a:t>      </a:t>
            </a:r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7086600" y="5234306"/>
            <a:ext cx="1849438" cy="115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597" tIns="34597" rIns="34597" bIns="34597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>
              <a:spcAft>
                <a:spcPts val="100"/>
              </a:spcAft>
            </a:pPr>
            <a:endParaRPr lang="en-US" altLang="en-US" sz="700" dirty="0">
              <a:latin typeface="+mn-lt"/>
            </a:endParaRPr>
          </a:p>
        </p:txBody>
      </p:sp>
      <p:sp>
        <p:nvSpPr>
          <p:cNvPr id="17" name="Footer Placeholder 4"/>
          <p:cNvSpPr txBox="1">
            <a:spLocks/>
          </p:cNvSpPr>
          <p:nvPr/>
        </p:nvSpPr>
        <p:spPr>
          <a:xfrm>
            <a:off x="3352800" y="6553200"/>
            <a:ext cx="5562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00A1E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73765" y="675109"/>
            <a:ext cx="2587542" cy="73866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SUMMER CAMP</a:t>
            </a:r>
          </a:p>
          <a:p>
            <a:endParaRPr lang="en-US" sz="1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1"/>
            <a:ext cx="9144000" cy="23268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58033" y="126700"/>
            <a:ext cx="51497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MEP </a:t>
            </a:r>
            <a:r>
              <a:rPr lang="mr-IN" sz="4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–</a:t>
            </a:r>
            <a:r>
              <a:rPr lang="en-US" sz="4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LENOIR COUNTY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38310" y="19002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511220" y="1237469"/>
            <a:ext cx="12891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glow rad="45500">
                    <a:schemeClr val="accent3">
                      <a:lumMod val="50000"/>
                      <a:alpha val="35000"/>
                    </a:schemeClr>
                  </a:glow>
                </a:effectLst>
              </a:rPr>
              <a:t>STEPS: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65667" y="2243483"/>
            <a:ext cx="8225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>
                <a:solidFill>
                  <a:srgbClr val="00BD00"/>
                </a:solidFill>
                <a:latin typeface="Avenir Black Oblique"/>
                <a:cs typeface="Avenir Black Oblique"/>
              </a:rPr>
              <a:t>Start on April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90127" y="1762403"/>
            <a:ext cx="4811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en-US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glow rad="45500">
                    <a:schemeClr val="accent3">
                      <a:lumMod val="50000"/>
                      <a:alpha val="35000"/>
                    </a:schemeClr>
                  </a:glow>
                </a:effectLst>
              </a:rPr>
              <a:t>Beginning</a:t>
            </a:r>
            <a:r>
              <a:rPr lang="en-US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FD"/>
                </a:solidFill>
                <a:effectLst>
                  <a:glow rad="45500">
                    <a:srgbClr val="FF00FD">
                      <a:alpha val="35000"/>
                    </a:srgbClr>
                  </a:glow>
                </a:effectLst>
              </a:rPr>
              <a:t> </a:t>
            </a:r>
            <a:r>
              <a:rPr lang="en-US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glow rad="45500">
                    <a:schemeClr val="accent3">
                      <a:lumMod val="50000"/>
                      <a:alpha val="35000"/>
                    </a:schemeClr>
                  </a:glow>
                </a:effectLst>
              </a:rPr>
              <a:t>Planning :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65668" y="2590617"/>
            <a:ext cx="8225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>
                <a:solidFill>
                  <a:srgbClr val="00BD00"/>
                </a:solidFill>
                <a:latin typeface="Avenir Black Oblique"/>
                <a:cs typeface="Avenir Black Oblique"/>
              </a:rPr>
              <a:t> Met every week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51087" y="3159403"/>
            <a:ext cx="4811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glow rad="45500">
                    <a:schemeClr val="accent3">
                      <a:lumMod val="50000"/>
                      <a:alpha val="35000"/>
                    </a:schemeClr>
                  </a:glow>
                </a:effectLst>
              </a:rPr>
              <a:t>2)</a:t>
            </a:r>
            <a:r>
              <a:rPr lang="en-US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FD"/>
                </a:solidFill>
                <a:effectLst>
                  <a:glow rad="45500">
                    <a:srgbClr val="FF00FD">
                      <a:alpha val="35000"/>
                    </a:srgbClr>
                  </a:glow>
                </a:effectLst>
              </a:rPr>
              <a:t> </a:t>
            </a:r>
            <a:r>
              <a:rPr lang="en-US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glow rad="45500">
                    <a:schemeClr val="accent3">
                      <a:lumMod val="50000"/>
                      <a:alpha val="35000"/>
                    </a:schemeClr>
                  </a:glow>
                </a:effectLst>
              </a:rPr>
              <a:t>Determinate</a:t>
            </a:r>
            <a:r>
              <a:rPr lang="en-US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FD"/>
                </a:solidFill>
                <a:effectLst>
                  <a:glow rad="45500">
                    <a:srgbClr val="FF00FD">
                      <a:alpha val="35000"/>
                    </a:srgbClr>
                  </a:glow>
                </a:effectLst>
              </a:rPr>
              <a:t> </a:t>
            </a:r>
            <a:r>
              <a:rPr lang="en-US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glow rad="45500">
                    <a:schemeClr val="accent3">
                      <a:lumMod val="50000"/>
                      <a:alpha val="35000"/>
                    </a:schemeClr>
                  </a:glow>
                </a:effectLst>
              </a:rPr>
              <a:t>the dates :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16468" y="4825817"/>
            <a:ext cx="8225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>
                <a:solidFill>
                  <a:srgbClr val="F37043"/>
                </a:solidFill>
                <a:latin typeface="Avenir Black Oblique"/>
                <a:cs typeface="Avenir Black Oblique"/>
              </a:rPr>
              <a:t>Three Days:  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134535" y="5215284"/>
            <a:ext cx="7501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>
                <a:solidFill>
                  <a:srgbClr val="00BD00"/>
                </a:solidFill>
                <a:latin typeface="Avenir Black Oblique"/>
                <a:cs typeface="Avenir Black Oblique"/>
              </a:rPr>
              <a:t>First  Day:  </a:t>
            </a:r>
            <a:r>
              <a:rPr lang="en-US" dirty="0"/>
              <a:t> </a:t>
            </a:r>
            <a:r>
              <a:rPr lang="en-US" dirty="0">
                <a:solidFill>
                  <a:srgbClr val="00BD00"/>
                </a:solidFill>
                <a:latin typeface="Avenir Black Oblique"/>
                <a:cs typeface="Avenir Black Oblique"/>
              </a:rPr>
              <a:t>At the park  ( make fun ) small present for student participation and Music.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100667" y="5841816"/>
            <a:ext cx="75014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>
                <a:solidFill>
                  <a:srgbClr val="00BD00"/>
                </a:solidFill>
                <a:latin typeface="Avenir Black Oblique"/>
                <a:cs typeface="Avenir Black Oblique"/>
              </a:rPr>
              <a:t>Second Day:  </a:t>
            </a:r>
            <a:r>
              <a:rPr lang="en-US" dirty="0"/>
              <a:t> </a:t>
            </a:r>
            <a:r>
              <a:rPr lang="en-US" dirty="0">
                <a:solidFill>
                  <a:srgbClr val="00BD00"/>
                </a:solidFill>
                <a:latin typeface="Avenir Black Oblique"/>
                <a:cs typeface="Avenir Black Oblique"/>
              </a:rPr>
              <a:t>Academic, Guest Speaker.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00666" y="6239751"/>
            <a:ext cx="75014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>
                <a:solidFill>
                  <a:srgbClr val="00BD00"/>
                </a:solidFill>
                <a:latin typeface="Avenir Black Oblique"/>
                <a:cs typeface="Avenir Black Oblique"/>
              </a:rPr>
              <a:t>Third Day:  </a:t>
            </a:r>
            <a:r>
              <a:rPr lang="en-US" dirty="0"/>
              <a:t> </a:t>
            </a:r>
            <a:r>
              <a:rPr lang="en-US" dirty="0">
                <a:solidFill>
                  <a:srgbClr val="00BD00"/>
                </a:solidFill>
                <a:latin typeface="Avenir Black Oblique"/>
                <a:cs typeface="Avenir Black Oblique"/>
              </a:rPr>
              <a:t> Field Trip. 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19855" y="3718376"/>
            <a:ext cx="8225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>
                <a:solidFill>
                  <a:srgbClr val="F37043"/>
                </a:solidFill>
                <a:latin typeface="Avenir Black Oblique"/>
                <a:cs typeface="Avenir Black Oblique"/>
              </a:rPr>
              <a:t> Choose Places: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151466" y="4072284"/>
            <a:ext cx="75014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>
                <a:solidFill>
                  <a:srgbClr val="00BD00"/>
                </a:solidFill>
                <a:latin typeface="Avenir Black Oblique"/>
                <a:cs typeface="Avenir Black Oblique"/>
              </a:rPr>
              <a:t>Available Parks. 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43000" y="4385552"/>
            <a:ext cx="75014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>
                <a:solidFill>
                  <a:srgbClr val="00BD00"/>
                </a:solidFill>
                <a:latin typeface="Avenir Black Oblique"/>
                <a:cs typeface="Avenir Black Oblique"/>
              </a:rPr>
              <a:t>School Building.  </a:t>
            </a:r>
          </a:p>
        </p:txBody>
      </p:sp>
      <p:pic>
        <p:nvPicPr>
          <p:cNvPr id="7" name="Picture 6" descr="DSCN49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8959" cy="12573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2399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40" y="944331"/>
            <a:ext cx="2278596" cy="2317029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gradFill flip="none" rotWithShape="1">
            <a:gsLst>
              <a:gs pos="65000">
                <a:srgbClr val="F37043"/>
              </a:gs>
              <a:gs pos="0">
                <a:srgbClr val="F37043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1981200" y="381000"/>
            <a:ext cx="6705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4845844" y="4002705"/>
            <a:ext cx="1929384" cy="31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597" tIns="34597" rIns="34597" bIns="34597"/>
          <a:lstStyle>
            <a:lvl1pPr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 sz="1200" dirty="0">
              <a:latin typeface="+mn-lt"/>
            </a:endParaRPr>
          </a:p>
        </p:txBody>
      </p:sp>
      <p:sp>
        <p:nvSpPr>
          <p:cNvPr id="13" name="AutoShape 2" descr="https://outlook.office365.com/owa/service.svc/s/GetFileAttachment?id=AAMkADg3MGI5M2NlLTZmYTgtNGU1Mi04MzE2LTZiM2EzMDlmNTE3OQBGAAAAAACRlHlrwjDFR7hRftxzdb8tBwARZvnqMUKDSab7oo1skeFoAAAAz7WhAABKey2zYSlxRKimr8y8GR0pAADz5uAcAAABEgAQAK3My1yFJhdLpwMF9pK%2BKOs%3D&amp;isImagePreview=True&amp;X-OWA-CANARY=eOI5Fyw_VEuT3NeTio06LslMBeBb5NEIpvdLbgqd5soP18SDGIEoBYcSt8OGF2b7qQwy-45azYM."/>
          <p:cNvSpPr>
            <a:spLocks noChangeAspect="1" noChangeArrowheads="1"/>
          </p:cNvSpPr>
          <p:nvPr/>
        </p:nvSpPr>
        <p:spPr bwMode="auto">
          <a:xfrm>
            <a:off x="296863" y="2924175"/>
            <a:ext cx="9366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/>
          <a:p>
            <a:endParaRPr lang="en-US" altLang="en-US"/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4638740" y="5830864"/>
            <a:ext cx="2212975" cy="5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597" tIns="34597" rIns="34597" bIns="34597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400"/>
              </a:spcAft>
            </a:pPr>
            <a:r>
              <a:rPr lang="en-US" altLang="en-US" sz="1100" dirty="0">
                <a:latin typeface="+mn-lt"/>
              </a:rPr>
              <a:t>      </a:t>
            </a:r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7086600" y="5234306"/>
            <a:ext cx="1849438" cy="115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597" tIns="34597" rIns="34597" bIns="34597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>
              <a:spcAft>
                <a:spcPts val="100"/>
              </a:spcAft>
            </a:pPr>
            <a:endParaRPr lang="en-US" altLang="en-US" sz="700" dirty="0">
              <a:latin typeface="+mn-lt"/>
            </a:endParaRPr>
          </a:p>
        </p:txBody>
      </p:sp>
      <p:sp>
        <p:nvSpPr>
          <p:cNvPr id="17" name="Footer Placeholder 4"/>
          <p:cNvSpPr txBox="1">
            <a:spLocks/>
          </p:cNvSpPr>
          <p:nvPr/>
        </p:nvSpPr>
        <p:spPr>
          <a:xfrm>
            <a:off x="3352800" y="6553200"/>
            <a:ext cx="5562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00A1E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57205" y="675109"/>
            <a:ext cx="2587542" cy="73866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SUMMER CAMP</a:t>
            </a:r>
          </a:p>
          <a:p>
            <a:endParaRPr lang="en-US" sz="1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1"/>
            <a:ext cx="9144000" cy="23268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07233" y="126700"/>
            <a:ext cx="51497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MEP </a:t>
            </a:r>
            <a:r>
              <a:rPr lang="mr-IN" sz="4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–</a:t>
            </a:r>
            <a:r>
              <a:rPr lang="en-US" sz="4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LENOIR COUNTY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38310" y="19002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66420" y="1613389"/>
            <a:ext cx="3784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glow rad="45500">
                    <a:schemeClr val="accent3">
                      <a:lumMod val="50000"/>
                      <a:alpha val="35000"/>
                    </a:schemeClr>
                  </a:glow>
                </a:effectLst>
              </a:rPr>
              <a:t>3) Choose The Theme: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65667" y="2243483"/>
            <a:ext cx="8225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>
                <a:solidFill>
                  <a:srgbClr val="00BD00"/>
                </a:solidFill>
                <a:latin typeface="Avenir Black Oblique"/>
                <a:cs typeface="Avenir Black Oblique"/>
              </a:rPr>
              <a:t>Using School Assessment.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51087" y="2874923"/>
            <a:ext cx="4811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glow rad="45500">
                    <a:schemeClr val="accent3">
                      <a:lumMod val="50000"/>
                      <a:alpha val="35000"/>
                    </a:schemeClr>
                  </a:glow>
                </a:effectLst>
              </a:rPr>
              <a:t>4)</a:t>
            </a:r>
            <a:r>
              <a:rPr lang="en-US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FD"/>
                </a:solidFill>
                <a:effectLst>
                  <a:glow rad="45500">
                    <a:srgbClr val="FF00FD">
                      <a:alpha val="35000"/>
                    </a:srgbClr>
                  </a:glow>
                </a:effectLst>
              </a:rPr>
              <a:t> </a:t>
            </a:r>
            <a:r>
              <a:rPr lang="en-US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glow rad="45500">
                    <a:schemeClr val="accent3">
                      <a:lumMod val="50000"/>
                      <a:alpha val="35000"/>
                    </a:schemeClr>
                  </a:glow>
                </a:effectLst>
              </a:rPr>
              <a:t>Determinate</a:t>
            </a:r>
            <a:r>
              <a:rPr lang="en-US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FD"/>
                </a:solidFill>
                <a:effectLst>
                  <a:glow rad="45500">
                    <a:srgbClr val="FF00FD">
                      <a:alpha val="35000"/>
                    </a:srgbClr>
                  </a:glow>
                </a:effectLst>
              </a:rPr>
              <a:t> </a:t>
            </a:r>
            <a:r>
              <a:rPr lang="en-US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glow rad="45500">
                    <a:schemeClr val="accent3">
                      <a:lumMod val="50000"/>
                      <a:alpha val="35000"/>
                    </a:schemeClr>
                  </a:glow>
                </a:effectLst>
              </a:rPr>
              <a:t>the dates :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16468" y="4825817"/>
            <a:ext cx="8225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>
                <a:solidFill>
                  <a:srgbClr val="F37043"/>
                </a:solidFill>
                <a:latin typeface="Avenir Black Oblique"/>
                <a:cs typeface="Avenir Black Oblique"/>
              </a:rPr>
              <a:t>Three Days:  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134535" y="5215284"/>
            <a:ext cx="7501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>
                <a:solidFill>
                  <a:srgbClr val="00BD00"/>
                </a:solidFill>
                <a:latin typeface="Avenir Black Oblique"/>
                <a:cs typeface="Avenir Black Oblique"/>
              </a:rPr>
              <a:t>First  Day:  </a:t>
            </a:r>
            <a:r>
              <a:rPr lang="en-US" dirty="0"/>
              <a:t> </a:t>
            </a:r>
            <a:r>
              <a:rPr lang="en-US" dirty="0">
                <a:solidFill>
                  <a:srgbClr val="00BD00"/>
                </a:solidFill>
                <a:latin typeface="Avenir Black Oblique"/>
                <a:cs typeface="Avenir Black Oblique"/>
              </a:rPr>
              <a:t>At the park  ( make fun ) small present for student participation and Music.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100667" y="5841816"/>
            <a:ext cx="75014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>
                <a:solidFill>
                  <a:srgbClr val="00BD00"/>
                </a:solidFill>
                <a:latin typeface="Avenir Black Oblique"/>
                <a:cs typeface="Avenir Black Oblique"/>
              </a:rPr>
              <a:t>Second Day:  </a:t>
            </a:r>
            <a:r>
              <a:rPr lang="en-US" dirty="0"/>
              <a:t> </a:t>
            </a:r>
            <a:r>
              <a:rPr lang="en-US" dirty="0">
                <a:solidFill>
                  <a:srgbClr val="00BD00"/>
                </a:solidFill>
                <a:latin typeface="Avenir Black Oblique"/>
                <a:cs typeface="Avenir Black Oblique"/>
              </a:rPr>
              <a:t>Academic, Guest Speaker.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00666" y="6239751"/>
            <a:ext cx="75014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>
                <a:solidFill>
                  <a:srgbClr val="00BD00"/>
                </a:solidFill>
                <a:latin typeface="Avenir Black Oblique"/>
                <a:cs typeface="Avenir Black Oblique"/>
              </a:rPr>
              <a:t>Third Day:  </a:t>
            </a:r>
            <a:r>
              <a:rPr lang="en-US" dirty="0"/>
              <a:t> </a:t>
            </a:r>
            <a:r>
              <a:rPr lang="en-US" dirty="0">
                <a:solidFill>
                  <a:srgbClr val="00BD00"/>
                </a:solidFill>
                <a:latin typeface="Avenir Black Oblique"/>
                <a:cs typeface="Avenir Black Oblique"/>
              </a:rPr>
              <a:t> Field Trip. 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30015" y="3383096"/>
            <a:ext cx="8225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>
                <a:solidFill>
                  <a:srgbClr val="F37043"/>
                </a:solidFill>
                <a:latin typeface="Avenir Black Oblique"/>
                <a:cs typeface="Avenir Black Oblique"/>
              </a:rPr>
              <a:t> Choose Places: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131146" y="3726844"/>
            <a:ext cx="75014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>
                <a:solidFill>
                  <a:srgbClr val="00BD00"/>
                </a:solidFill>
                <a:latin typeface="Avenir Black Oblique"/>
                <a:cs typeface="Avenir Black Oblique"/>
              </a:rPr>
              <a:t>Available Parks. 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32840" y="4111232"/>
            <a:ext cx="75014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>
                <a:solidFill>
                  <a:srgbClr val="00BD00"/>
                </a:solidFill>
                <a:latin typeface="Avenir Black Oblique"/>
                <a:cs typeface="Avenir Black Oblique"/>
              </a:rPr>
              <a:t>School Building.  </a:t>
            </a:r>
          </a:p>
        </p:txBody>
      </p:sp>
      <p:pic>
        <p:nvPicPr>
          <p:cNvPr id="9" name="Picture 8" descr="social Studies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040" y="1046480"/>
            <a:ext cx="2651760" cy="158496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Picture 9" descr="iD-Tech-Camp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560" y="2600960"/>
            <a:ext cx="2392680" cy="159512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Picture 6" descr="scienci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160" y="3739241"/>
            <a:ext cx="2407920" cy="117692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6" name="Rectangle 35"/>
          <p:cNvSpPr/>
          <p:nvPr/>
        </p:nvSpPr>
        <p:spPr>
          <a:xfrm>
            <a:off x="1132840" y="4487152"/>
            <a:ext cx="75014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>
                <a:solidFill>
                  <a:srgbClr val="00BD00"/>
                </a:solidFill>
                <a:latin typeface="Avenir Black Oblique"/>
                <a:cs typeface="Avenir Black Oblique"/>
              </a:rPr>
              <a:t>Transportation.  </a:t>
            </a:r>
          </a:p>
        </p:txBody>
      </p:sp>
      <p:pic>
        <p:nvPicPr>
          <p:cNvPr id="14" name="Picture 13" descr="DSCN490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37359" cy="130301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3304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390" y="1350732"/>
            <a:ext cx="2593329" cy="330687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gradFill flip="none" rotWithShape="1">
            <a:gsLst>
              <a:gs pos="65000">
                <a:srgbClr val="F37043"/>
              </a:gs>
              <a:gs pos="0">
                <a:srgbClr val="F37043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1981200" y="381000"/>
            <a:ext cx="6705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4845844" y="4002705"/>
            <a:ext cx="1929384" cy="31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597" tIns="34597" rIns="34597" bIns="34597"/>
          <a:lstStyle>
            <a:lvl1pPr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tabLst>
                <a:tab pos="431800" algn="l"/>
                <a:tab pos="647700" algn="l"/>
                <a:tab pos="863600" algn="l"/>
                <a:tab pos="1081088" algn="l"/>
                <a:tab pos="1296988" algn="l"/>
                <a:tab pos="1512888" algn="l"/>
                <a:tab pos="17287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 sz="1200" dirty="0">
              <a:latin typeface="+mn-lt"/>
            </a:endParaRPr>
          </a:p>
        </p:txBody>
      </p:sp>
      <p:sp>
        <p:nvSpPr>
          <p:cNvPr id="13" name="AutoShape 2" descr="https://outlook.office365.com/owa/service.svc/s/GetFileAttachment?id=AAMkADg3MGI5M2NlLTZmYTgtNGU1Mi04MzE2LTZiM2EzMDlmNTE3OQBGAAAAAACRlHlrwjDFR7hRftxzdb8tBwARZvnqMUKDSab7oo1skeFoAAAAz7WhAABKey2zYSlxRKimr8y8GR0pAADz5uAcAAABEgAQAK3My1yFJhdLpwMF9pK%2BKOs%3D&amp;isImagePreview=True&amp;X-OWA-CANARY=eOI5Fyw_VEuT3NeTio06LslMBeBb5NEIpvdLbgqd5soP18SDGIEoBYcSt8OGF2b7qQwy-45azYM."/>
          <p:cNvSpPr>
            <a:spLocks noChangeAspect="1" noChangeArrowheads="1"/>
          </p:cNvSpPr>
          <p:nvPr/>
        </p:nvSpPr>
        <p:spPr bwMode="auto">
          <a:xfrm>
            <a:off x="296863" y="2924175"/>
            <a:ext cx="9366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/>
          <a:p>
            <a:endParaRPr lang="en-US" altLang="en-US"/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4638740" y="5830864"/>
            <a:ext cx="2212975" cy="5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597" tIns="34597" rIns="34597" bIns="34597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400"/>
              </a:spcAft>
            </a:pPr>
            <a:r>
              <a:rPr lang="en-US" altLang="en-US" sz="1100" dirty="0">
                <a:latin typeface="+mn-lt"/>
              </a:rPr>
              <a:t>      </a:t>
            </a:r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7086600" y="5234306"/>
            <a:ext cx="1849438" cy="115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597" tIns="34597" rIns="34597" bIns="34597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>
              <a:spcAft>
                <a:spcPts val="100"/>
              </a:spcAft>
            </a:pPr>
            <a:endParaRPr lang="en-US" altLang="en-US" sz="700" dirty="0">
              <a:latin typeface="+mn-lt"/>
            </a:endParaRPr>
          </a:p>
        </p:txBody>
      </p:sp>
      <p:sp>
        <p:nvSpPr>
          <p:cNvPr id="17" name="Footer Placeholder 4"/>
          <p:cNvSpPr txBox="1">
            <a:spLocks/>
          </p:cNvSpPr>
          <p:nvPr/>
        </p:nvSpPr>
        <p:spPr>
          <a:xfrm>
            <a:off x="3352800" y="6553200"/>
            <a:ext cx="5562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00A1E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0405" y="675109"/>
            <a:ext cx="2587542" cy="73866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SUMMER CAMP</a:t>
            </a:r>
          </a:p>
          <a:p>
            <a:endParaRPr lang="en-US" sz="1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1"/>
            <a:ext cx="9144000" cy="23268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37713" y="126700"/>
            <a:ext cx="51497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MEP </a:t>
            </a:r>
            <a:r>
              <a:rPr lang="mr-IN" sz="4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–</a:t>
            </a:r>
            <a:r>
              <a:rPr lang="en-US" sz="4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LENOIR COUNTY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38310" y="19002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65667" y="2243483"/>
            <a:ext cx="8225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>
                <a:solidFill>
                  <a:srgbClr val="00BD00"/>
                </a:solidFill>
                <a:latin typeface="Avenir Black Oblique"/>
                <a:cs typeface="Avenir Black Oblique"/>
              </a:rPr>
              <a:t>Every recruiter brings ideas, videos and games.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90127" y="1762403"/>
            <a:ext cx="4811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glow rad="45500">
                    <a:schemeClr val="accent3">
                      <a:lumMod val="50000"/>
                      <a:alpha val="35000"/>
                    </a:schemeClr>
                  </a:glow>
                </a:effectLst>
              </a:rPr>
              <a:t>4) Activity Planning: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30767" y="2813963"/>
            <a:ext cx="4811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glow rad="45500">
                    <a:schemeClr val="accent3">
                      <a:lumMod val="50000"/>
                      <a:alpha val="35000"/>
                    </a:schemeClr>
                  </a:glow>
                </a:effectLst>
              </a:rPr>
              <a:t>5)</a:t>
            </a:r>
            <a:r>
              <a:rPr lang="en-US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FD"/>
                </a:solidFill>
                <a:effectLst>
                  <a:glow rad="45500">
                    <a:srgbClr val="FF00FD">
                      <a:alpha val="35000"/>
                    </a:srgbClr>
                  </a:glow>
                </a:effectLst>
              </a:rPr>
              <a:t> </a:t>
            </a:r>
            <a:r>
              <a:rPr lang="en-US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glow rad="45500">
                    <a:schemeClr val="accent3">
                      <a:lumMod val="50000"/>
                      <a:alpha val="35000"/>
                    </a:schemeClr>
                  </a:glow>
                </a:effectLst>
              </a:rPr>
              <a:t>Convince the Kids :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5827" y="3391563"/>
            <a:ext cx="8225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>
                <a:solidFill>
                  <a:srgbClr val="00BD00"/>
                </a:solidFill>
                <a:latin typeface="Avenir Black Oblique"/>
                <a:cs typeface="Avenir Black Oblique"/>
              </a:rPr>
              <a:t>Make a pretty Poster.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75827" y="3787803"/>
            <a:ext cx="8225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>
                <a:solidFill>
                  <a:srgbClr val="00BD00"/>
                </a:solidFill>
                <a:latin typeface="Avenir Black Oblique"/>
                <a:cs typeface="Avenir Black Oblique"/>
              </a:rPr>
              <a:t>Visit one by one.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5987" y="4184043"/>
            <a:ext cx="8225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>
                <a:solidFill>
                  <a:srgbClr val="00BD00"/>
                </a:solidFill>
                <a:latin typeface="Avenir Black Oblique"/>
                <a:cs typeface="Avenir Black Oblique"/>
              </a:rPr>
              <a:t>Request a travel permit for students.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79967" y="4845963"/>
            <a:ext cx="4811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glow rad="45500">
                    <a:schemeClr val="accent3">
                      <a:lumMod val="50000"/>
                      <a:alpha val="35000"/>
                    </a:schemeClr>
                  </a:glow>
                </a:effectLst>
              </a:rPr>
              <a:t>6)</a:t>
            </a:r>
            <a:r>
              <a:rPr lang="en-US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FD"/>
                </a:solidFill>
                <a:effectLst>
                  <a:glow rad="45500">
                    <a:srgbClr val="FF00FD">
                      <a:alpha val="35000"/>
                    </a:srgbClr>
                  </a:glow>
                </a:effectLst>
              </a:rPr>
              <a:t> </a:t>
            </a:r>
            <a:r>
              <a:rPr lang="en-US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glow rad="45500">
                    <a:schemeClr val="accent3">
                      <a:lumMod val="50000"/>
                      <a:alpha val="35000"/>
                    </a:schemeClr>
                  </a:glow>
                </a:effectLst>
              </a:rPr>
              <a:t>Meals Planning :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87587" y="5433723"/>
            <a:ext cx="8225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>
                <a:solidFill>
                  <a:srgbClr val="00BD00"/>
                </a:solidFill>
                <a:latin typeface="Avenir Black Oblique"/>
                <a:cs typeface="Avenir Black Oblique"/>
              </a:rPr>
              <a:t>Request Donation.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87587" y="5819803"/>
            <a:ext cx="8225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>
                <a:solidFill>
                  <a:srgbClr val="00BD00"/>
                </a:solidFill>
                <a:latin typeface="Avenir Black Oblique"/>
                <a:cs typeface="Avenir Black Oblique"/>
              </a:rPr>
              <a:t>MEP funds.</a:t>
            </a:r>
          </a:p>
        </p:txBody>
      </p:sp>
      <p:pic>
        <p:nvPicPr>
          <p:cNvPr id="7" name="Picture 6" descr="3e6f3886-add8-433b-9b46-4d3232b9dfd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881" y="4030134"/>
            <a:ext cx="1224915" cy="217762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Picture 8" descr="DSCN491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99" y="4663440"/>
            <a:ext cx="2357121" cy="176784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Picture 9" descr="DSCN492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27200" cy="122936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-1046480" y="363728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8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8" grpId="0"/>
      <p:bldP spid="26" grpId="0"/>
      <p:bldP spid="36" grpId="0"/>
      <p:bldP spid="37" grpId="0"/>
      <p:bldP spid="39" grpId="0"/>
      <p:bldP spid="40" grpId="0"/>
      <p:bldP spid="4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5792</TotalTime>
  <Words>379</Words>
  <Application>Microsoft Macintosh PowerPoint</Application>
  <PresentationFormat>On-screen Show (4:3)</PresentationFormat>
  <Paragraphs>86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Avenir Black Oblique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Nobel Learning Communities,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Collinson</dc:creator>
  <cp:lastModifiedBy>Heriberto Corral</cp:lastModifiedBy>
  <cp:revision>276</cp:revision>
  <cp:lastPrinted>2016-01-14T23:52:49Z</cp:lastPrinted>
  <dcterms:created xsi:type="dcterms:W3CDTF">2016-01-04T14:20:07Z</dcterms:created>
  <dcterms:modified xsi:type="dcterms:W3CDTF">2019-04-23T13:26:37Z</dcterms:modified>
</cp:coreProperties>
</file>