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8"/>
  </p:notesMasterIdLst>
  <p:handoutMasterIdLst>
    <p:handoutMasterId r:id="rId39"/>
  </p:handoutMasterIdLst>
  <p:sldIdLst>
    <p:sldId id="257" r:id="rId2"/>
    <p:sldId id="258" r:id="rId3"/>
    <p:sldId id="259" r:id="rId4"/>
    <p:sldId id="260" r:id="rId5"/>
    <p:sldId id="261" r:id="rId6"/>
    <p:sldId id="262" r:id="rId7"/>
    <p:sldId id="263" r:id="rId8"/>
    <p:sldId id="264" r:id="rId9"/>
    <p:sldId id="269" r:id="rId10"/>
    <p:sldId id="279" r:id="rId11"/>
    <p:sldId id="276" r:id="rId12"/>
    <p:sldId id="285" r:id="rId13"/>
    <p:sldId id="280" r:id="rId14"/>
    <p:sldId id="281" r:id="rId15"/>
    <p:sldId id="282" r:id="rId16"/>
    <p:sldId id="283" r:id="rId17"/>
    <p:sldId id="284" r:id="rId18"/>
    <p:sldId id="287" r:id="rId19"/>
    <p:sldId id="286" r:id="rId20"/>
    <p:sldId id="297" r:id="rId21"/>
    <p:sldId id="265" r:id="rId22"/>
    <p:sldId id="266" r:id="rId23"/>
    <p:sldId id="267" r:id="rId24"/>
    <p:sldId id="268" r:id="rId25"/>
    <p:sldId id="270" r:id="rId26"/>
    <p:sldId id="271" r:id="rId27"/>
    <p:sldId id="272" r:id="rId28"/>
    <p:sldId id="274" r:id="rId29"/>
    <p:sldId id="273" r:id="rId30"/>
    <p:sldId id="298" r:id="rId31"/>
    <p:sldId id="288" r:id="rId32"/>
    <p:sldId id="290" r:id="rId33"/>
    <p:sldId id="299" r:id="rId34"/>
    <p:sldId id="292" r:id="rId35"/>
    <p:sldId id="300" r:id="rId36"/>
    <p:sldId id="294" r:id="rId37"/>
  </p:sldIdLst>
  <p:sldSz cx="9144000" cy="6858000" type="screen4x3"/>
  <p:notesSz cx="6881813"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14" autoAdjust="0"/>
    <p:restoredTop sz="86920"/>
  </p:normalViewPr>
  <p:slideViewPr>
    <p:cSldViewPr>
      <p:cViewPr varScale="1">
        <p:scale>
          <a:sx n="96" d="100"/>
          <a:sy n="96" d="100"/>
        </p:scale>
        <p:origin x="238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522F41-1321-47FD-B33A-EB0A72AE6C0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A6361A1-740D-4083-B483-DC41D74F8E7B}">
      <dgm:prSet/>
      <dgm:spPr/>
      <dgm:t>
        <a:bodyPr/>
        <a:lstStyle/>
        <a:p>
          <a:pPr>
            <a:lnSpc>
              <a:spcPct val="100000"/>
            </a:lnSpc>
          </a:pPr>
          <a:r>
            <a:rPr lang="en-US"/>
            <a:t>Understand the purpose of the Migrant Student Information Exchange (MSIX)</a:t>
          </a:r>
        </a:p>
      </dgm:t>
    </dgm:pt>
    <dgm:pt modelId="{90D4EEC1-C14D-4EBD-996E-B78AD2F2284B}" type="parTrans" cxnId="{6DAFA8CB-4FFB-4F9D-9CC1-4CE167AA40B9}">
      <dgm:prSet/>
      <dgm:spPr/>
      <dgm:t>
        <a:bodyPr/>
        <a:lstStyle/>
        <a:p>
          <a:endParaRPr lang="en-US"/>
        </a:p>
      </dgm:t>
    </dgm:pt>
    <dgm:pt modelId="{98EF450F-5DA9-4D38-BAC1-0CC213AB19C6}" type="sibTrans" cxnId="{6DAFA8CB-4FFB-4F9D-9CC1-4CE167AA40B9}">
      <dgm:prSet/>
      <dgm:spPr/>
      <dgm:t>
        <a:bodyPr/>
        <a:lstStyle/>
        <a:p>
          <a:endParaRPr lang="en-US"/>
        </a:p>
      </dgm:t>
    </dgm:pt>
    <dgm:pt modelId="{E3C0AEB2-6EB7-47B0-8C1E-791E1F7C960A}">
      <dgm:prSet/>
      <dgm:spPr/>
      <dgm:t>
        <a:bodyPr/>
        <a:lstStyle/>
        <a:p>
          <a:pPr>
            <a:lnSpc>
              <a:spcPct val="100000"/>
            </a:lnSpc>
          </a:pPr>
          <a:r>
            <a:rPr lang="en-US"/>
            <a:t>Understand how MSIX can be used by both MEP and school staff in a variety of roles</a:t>
          </a:r>
        </a:p>
      </dgm:t>
    </dgm:pt>
    <dgm:pt modelId="{14E3444C-47F3-4D32-872C-0B72C9090C38}" type="parTrans" cxnId="{FAD8E934-F4B3-41E7-9E07-432CB27128DF}">
      <dgm:prSet/>
      <dgm:spPr/>
      <dgm:t>
        <a:bodyPr/>
        <a:lstStyle/>
        <a:p>
          <a:endParaRPr lang="en-US"/>
        </a:p>
      </dgm:t>
    </dgm:pt>
    <dgm:pt modelId="{D2EA07E4-D6C5-46B7-93AE-65CFF21E49A0}" type="sibTrans" cxnId="{FAD8E934-F4B3-41E7-9E07-432CB27128DF}">
      <dgm:prSet/>
      <dgm:spPr/>
      <dgm:t>
        <a:bodyPr/>
        <a:lstStyle/>
        <a:p>
          <a:endParaRPr lang="en-US"/>
        </a:p>
      </dgm:t>
    </dgm:pt>
    <dgm:pt modelId="{F4C18857-CFFF-410D-9734-B2C9AFF57760}">
      <dgm:prSet/>
      <dgm:spPr/>
      <dgm:t>
        <a:bodyPr/>
        <a:lstStyle/>
        <a:p>
          <a:pPr>
            <a:lnSpc>
              <a:spcPct val="100000"/>
            </a:lnSpc>
          </a:pPr>
          <a:r>
            <a:rPr lang="en-US"/>
            <a:t>Review the importance of protecting student information</a:t>
          </a:r>
        </a:p>
      </dgm:t>
    </dgm:pt>
    <dgm:pt modelId="{6064D8C6-CE03-415A-A554-729CEF5F2E02}" type="parTrans" cxnId="{B7AF69C0-312C-45CA-8AE2-45B44E752E36}">
      <dgm:prSet/>
      <dgm:spPr/>
      <dgm:t>
        <a:bodyPr/>
        <a:lstStyle/>
        <a:p>
          <a:endParaRPr lang="en-US"/>
        </a:p>
      </dgm:t>
    </dgm:pt>
    <dgm:pt modelId="{AF3B9F3E-66F8-4D25-AAF3-BD8943878666}" type="sibTrans" cxnId="{B7AF69C0-312C-45CA-8AE2-45B44E752E36}">
      <dgm:prSet/>
      <dgm:spPr/>
      <dgm:t>
        <a:bodyPr/>
        <a:lstStyle/>
        <a:p>
          <a:endParaRPr lang="en-US"/>
        </a:p>
      </dgm:t>
    </dgm:pt>
    <dgm:pt modelId="{788784BA-137E-4FC3-A35B-C9E29076B4C4}">
      <dgm:prSet/>
      <dgm:spPr/>
      <dgm:t>
        <a:bodyPr/>
        <a:lstStyle/>
        <a:p>
          <a:pPr>
            <a:lnSpc>
              <a:spcPct val="100000"/>
            </a:lnSpc>
          </a:pPr>
          <a:r>
            <a:rPr lang="en-US"/>
            <a:t>Apply this understanding to real-life scenarios </a:t>
          </a:r>
        </a:p>
      </dgm:t>
    </dgm:pt>
    <dgm:pt modelId="{916F2455-2233-424B-B995-68CFDE85F4AB}" type="parTrans" cxnId="{5C23C51D-3692-4067-B1DC-8FF319E716E6}">
      <dgm:prSet/>
      <dgm:spPr/>
      <dgm:t>
        <a:bodyPr/>
        <a:lstStyle/>
        <a:p>
          <a:endParaRPr lang="en-US"/>
        </a:p>
      </dgm:t>
    </dgm:pt>
    <dgm:pt modelId="{1923FE84-1ECB-4E58-AC62-A2E79C7D184F}" type="sibTrans" cxnId="{5C23C51D-3692-4067-B1DC-8FF319E716E6}">
      <dgm:prSet/>
      <dgm:spPr/>
      <dgm:t>
        <a:bodyPr/>
        <a:lstStyle/>
        <a:p>
          <a:endParaRPr lang="en-US"/>
        </a:p>
      </dgm:t>
    </dgm:pt>
    <dgm:pt modelId="{2770D397-09DC-428D-8463-D66D93EB092D}">
      <dgm:prSet/>
      <dgm:spPr/>
      <dgm:t>
        <a:bodyPr/>
        <a:lstStyle/>
        <a:p>
          <a:pPr>
            <a:lnSpc>
              <a:spcPct val="100000"/>
            </a:lnSpc>
          </a:pPr>
          <a:r>
            <a:rPr lang="en-US"/>
            <a:t>Understand the regulations for MSIX </a:t>
          </a:r>
        </a:p>
      </dgm:t>
    </dgm:pt>
    <dgm:pt modelId="{0CD7687D-C768-4CD0-9DCF-E868F134AD14}" type="parTrans" cxnId="{9BAE734D-B238-4009-BA1B-AC146ABB3729}">
      <dgm:prSet/>
      <dgm:spPr/>
      <dgm:t>
        <a:bodyPr/>
        <a:lstStyle/>
        <a:p>
          <a:endParaRPr lang="en-US"/>
        </a:p>
      </dgm:t>
    </dgm:pt>
    <dgm:pt modelId="{1C1B5F2C-96CF-462A-8C11-02C087B5A21C}" type="sibTrans" cxnId="{9BAE734D-B238-4009-BA1B-AC146ABB3729}">
      <dgm:prSet/>
      <dgm:spPr/>
      <dgm:t>
        <a:bodyPr/>
        <a:lstStyle/>
        <a:p>
          <a:endParaRPr lang="en-US"/>
        </a:p>
      </dgm:t>
    </dgm:pt>
    <dgm:pt modelId="{E5642C65-97E9-47A0-ABDD-3A3476744FA4}" type="pres">
      <dgm:prSet presAssocID="{9A522F41-1321-47FD-B33A-EB0A72AE6C0F}" presName="root" presStyleCnt="0">
        <dgm:presLayoutVars>
          <dgm:dir/>
          <dgm:resizeHandles val="exact"/>
        </dgm:presLayoutVars>
      </dgm:prSet>
      <dgm:spPr/>
    </dgm:pt>
    <dgm:pt modelId="{5C8FFFB8-D7F6-41BC-A111-C3D2F060506F}" type="pres">
      <dgm:prSet presAssocID="{5A6361A1-740D-4083-B483-DC41D74F8E7B}" presName="compNode" presStyleCnt="0"/>
      <dgm:spPr/>
    </dgm:pt>
    <dgm:pt modelId="{AF02A6E6-6628-4808-BC02-A8C09CC08DA8}" type="pres">
      <dgm:prSet presAssocID="{5A6361A1-740D-4083-B483-DC41D74F8E7B}" presName="bgRect" presStyleLbl="bgShp" presStyleIdx="0" presStyleCnt="5"/>
      <dgm:spPr/>
    </dgm:pt>
    <dgm:pt modelId="{FEFFA2F5-D098-4967-8ED9-832B9D22D2C5}" type="pres">
      <dgm:prSet presAssocID="{5A6361A1-740D-4083-B483-DC41D74F8E7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apanese Dolls"/>
        </a:ext>
      </dgm:extLst>
    </dgm:pt>
    <dgm:pt modelId="{D7649EA0-A1E9-4513-9212-DE86B069CB0E}" type="pres">
      <dgm:prSet presAssocID="{5A6361A1-740D-4083-B483-DC41D74F8E7B}" presName="spaceRect" presStyleCnt="0"/>
      <dgm:spPr/>
    </dgm:pt>
    <dgm:pt modelId="{7A8010E8-D6C3-4F95-BCB4-64F6F50DE2AA}" type="pres">
      <dgm:prSet presAssocID="{5A6361A1-740D-4083-B483-DC41D74F8E7B}" presName="parTx" presStyleLbl="revTx" presStyleIdx="0" presStyleCnt="5">
        <dgm:presLayoutVars>
          <dgm:chMax val="0"/>
          <dgm:chPref val="0"/>
        </dgm:presLayoutVars>
      </dgm:prSet>
      <dgm:spPr/>
    </dgm:pt>
    <dgm:pt modelId="{A4215714-090C-4D36-8BC1-E9B76B516F0B}" type="pres">
      <dgm:prSet presAssocID="{98EF450F-5DA9-4D38-BAC1-0CC213AB19C6}" presName="sibTrans" presStyleCnt="0"/>
      <dgm:spPr/>
    </dgm:pt>
    <dgm:pt modelId="{17C2C688-073B-4A06-BF39-26FB402AAF3F}" type="pres">
      <dgm:prSet presAssocID="{E3C0AEB2-6EB7-47B0-8C1E-791E1F7C960A}" presName="compNode" presStyleCnt="0"/>
      <dgm:spPr/>
    </dgm:pt>
    <dgm:pt modelId="{C71790A8-A929-42DF-81CC-FD56FBCCECF7}" type="pres">
      <dgm:prSet presAssocID="{E3C0AEB2-6EB7-47B0-8C1E-791E1F7C960A}" presName="bgRect" presStyleLbl="bgShp" presStyleIdx="1" presStyleCnt="5"/>
      <dgm:spPr/>
    </dgm:pt>
    <dgm:pt modelId="{5C2E704B-A234-464D-9596-82C8CFE5220F}" type="pres">
      <dgm:prSet presAssocID="{E3C0AEB2-6EB7-47B0-8C1E-791E1F7C960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40765359-F2C2-4078-B561-44CC51D64EA1}" type="pres">
      <dgm:prSet presAssocID="{E3C0AEB2-6EB7-47B0-8C1E-791E1F7C960A}" presName="spaceRect" presStyleCnt="0"/>
      <dgm:spPr/>
    </dgm:pt>
    <dgm:pt modelId="{3004F3CD-FEE1-462E-8751-5E1EE817AB4F}" type="pres">
      <dgm:prSet presAssocID="{E3C0AEB2-6EB7-47B0-8C1E-791E1F7C960A}" presName="parTx" presStyleLbl="revTx" presStyleIdx="1" presStyleCnt="5">
        <dgm:presLayoutVars>
          <dgm:chMax val="0"/>
          <dgm:chPref val="0"/>
        </dgm:presLayoutVars>
      </dgm:prSet>
      <dgm:spPr/>
    </dgm:pt>
    <dgm:pt modelId="{7156D6D5-3CFF-4820-8360-A808ABB190BA}" type="pres">
      <dgm:prSet presAssocID="{D2EA07E4-D6C5-46B7-93AE-65CFF21E49A0}" presName="sibTrans" presStyleCnt="0"/>
      <dgm:spPr/>
    </dgm:pt>
    <dgm:pt modelId="{BE489949-9844-42A5-B527-DE3CDC4291BC}" type="pres">
      <dgm:prSet presAssocID="{F4C18857-CFFF-410D-9734-B2C9AFF57760}" presName="compNode" presStyleCnt="0"/>
      <dgm:spPr/>
    </dgm:pt>
    <dgm:pt modelId="{74CD2D6D-7F66-4E09-AD7A-43AC06BE1FD4}" type="pres">
      <dgm:prSet presAssocID="{F4C18857-CFFF-410D-9734-B2C9AFF57760}" presName="bgRect" presStyleLbl="bgShp" presStyleIdx="2" presStyleCnt="5"/>
      <dgm:spPr/>
    </dgm:pt>
    <dgm:pt modelId="{031B3E4C-C7D5-4A3E-AF64-E0A976D05450}" type="pres">
      <dgm:prSet presAssocID="{F4C18857-CFFF-410D-9734-B2C9AFF5776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71AD7B47-1D75-4413-8EEA-DB99B629DBEB}" type="pres">
      <dgm:prSet presAssocID="{F4C18857-CFFF-410D-9734-B2C9AFF57760}" presName="spaceRect" presStyleCnt="0"/>
      <dgm:spPr/>
    </dgm:pt>
    <dgm:pt modelId="{89E8ECC5-255B-477B-ACAD-60276DC46FC2}" type="pres">
      <dgm:prSet presAssocID="{F4C18857-CFFF-410D-9734-B2C9AFF57760}" presName="parTx" presStyleLbl="revTx" presStyleIdx="2" presStyleCnt="5">
        <dgm:presLayoutVars>
          <dgm:chMax val="0"/>
          <dgm:chPref val="0"/>
        </dgm:presLayoutVars>
      </dgm:prSet>
      <dgm:spPr/>
    </dgm:pt>
    <dgm:pt modelId="{BCE3D315-60C4-40F2-9538-BC5703D9AC61}" type="pres">
      <dgm:prSet presAssocID="{AF3B9F3E-66F8-4D25-AAF3-BD8943878666}" presName="sibTrans" presStyleCnt="0"/>
      <dgm:spPr/>
    </dgm:pt>
    <dgm:pt modelId="{C6011D4B-0CEC-42B8-9710-EF696F948709}" type="pres">
      <dgm:prSet presAssocID="{788784BA-137E-4FC3-A35B-C9E29076B4C4}" presName="compNode" presStyleCnt="0"/>
      <dgm:spPr/>
    </dgm:pt>
    <dgm:pt modelId="{FF62B5D7-C8F2-4A33-9970-D68D0C8B889C}" type="pres">
      <dgm:prSet presAssocID="{788784BA-137E-4FC3-A35B-C9E29076B4C4}" presName="bgRect" presStyleLbl="bgShp" presStyleIdx="3" presStyleCnt="5"/>
      <dgm:spPr/>
    </dgm:pt>
    <dgm:pt modelId="{9EE97333-CEFE-40F2-85AC-7964ED247996}" type="pres">
      <dgm:prSet presAssocID="{788784BA-137E-4FC3-A35B-C9E29076B4C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Questions"/>
        </a:ext>
      </dgm:extLst>
    </dgm:pt>
    <dgm:pt modelId="{5F3DA17E-8B5B-476D-BFFA-1F0630203CEE}" type="pres">
      <dgm:prSet presAssocID="{788784BA-137E-4FC3-A35B-C9E29076B4C4}" presName="spaceRect" presStyleCnt="0"/>
      <dgm:spPr/>
    </dgm:pt>
    <dgm:pt modelId="{8E39C778-565A-41FD-99B8-04B228BA6BCD}" type="pres">
      <dgm:prSet presAssocID="{788784BA-137E-4FC3-A35B-C9E29076B4C4}" presName="parTx" presStyleLbl="revTx" presStyleIdx="3" presStyleCnt="5">
        <dgm:presLayoutVars>
          <dgm:chMax val="0"/>
          <dgm:chPref val="0"/>
        </dgm:presLayoutVars>
      </dgm:prSet>
      <dgm:spPr/>
    </dgm:pt>
    <dgm:pt modelId="{C6D96007-73D7-4D94-888F-CDF0F8F216D9}" type="pres">
      <dgm:prSet presAssocID="{1923FE84-1ECB-4E58-AC62-A2E79C7D184F}" presName="sibTrans" presStyleCnt="0"/>
      <dgm:spPr/>
    </dgm:pt>
    <dgm:pt modelId="{E8A11B47-3B16-4124-A961-B13E32A343B2}" type="pres">
      <dgm:prSet presAssocID="{2770D397-09DC-428D-8463-D66D93EB092D}" presName="compNode" presStyleCnt="0"/>
      <dgm:spPr/>
    </dgm:pt>
    <dgm:pt modelId="{A91CFF57-9E1C-4D38-9941-81E73FC362DB}" type="pres">
      <dgm:prSet presAssocID="{2770D397-09DC-428D-8463-D66D93EB092D}" presName="bgRect" presStyleLbl="bgShp" presStyleIdx="4" presStyleCnt="5"/>
      <dgm:spPr/>
    </dgm:pt>
    <dgm:pt modelId="{9C0837E8-4E9D-4DE9-9A2F-481A55C127F9}" type="pres">
      <dgm:prSet presAssocID="{2770D397-09DC-428D-8463-D66D93EB092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avel"/>
        </a:ext>
      </dgm:extLst>
    </dgm:pt>
    <dgm:pt modelId="{0946E136-9399-413C-B1E3-F18530F7F521}" type="pres">
      <dgm:prSet presAssocID="{2770D397-09DC-428D-8463-D66D93EB092D}" presName="spaceRect" presStyleCnt="0"/>
      <dgm:spPr/>
    </dgm:pt>
    <dgm:pt modelId="{498541D2-28D4-4B7E-BAED-6FD1D6719C5F}" type="pres">
      <dgm:prSet presAssocID="{2770D397-09DC-428D-8463-D66D93EB092D}" presName="parTx" presStyleLbl="revTx" presStyleIdx="4" presStyleCnt="5">
        <dgm:presLayoutVars>
          <dgm:chMax val="0"/>
          <dgm:chPref val="0"/>
        </dgm:presLayoutVars>
      </dgm:prSet>
      <dgm:spPr/>
    </dgm:pt>
  </dgm:ptLst>
  <dgm:cxnLst>
    <dgm:cxn modelId="{CFC0C207-22CF-2E4A-80A5-42A8EE95B6EB}" type="presOf" srcId="{E3C0AEB2-6EB7-47B0-8C1E-791E1F7C960A}" destId="{3004F3CD-FEE1-462E-8751-5E1EE817AB4F}" srcOrd="0" destOrd="0" presId="urn:microsoft.com/office/officeart/2018/2/layout/IconVerticalSolidList"/>
    <dgm:cxn modelId="{D1D9DB18-1525-2E48-B619-47C84D558598}" type="presOf" srcId="{2770D397-09DC-428D-8463-D66D93EB092D}" destId="{498541D2-28D4-4B7E-BAED-6FD1D6719C5F}" srcOrd="0" destOrd="0" presId="urn:microsoft.com/office/officeart/2018/2/layout/IconVerticalSolidList"/>
    <dgm:cxn modelId="{5C23C51D-3692-4067-B1DC-8FF319E716E6}" srcId="{9A522F41-1321-47FD-B33A-EB0A72AE6C0F}" destId="{788784BA-137E-4FC3-A35B-C9E29076B4C4}" srcOrd="3" destOrd="0" parTransId="{916F2455-2233-424B-B995-68CFDE85F4AB}" sibTransId="{1923FE84-1ECB-4E58-AC62-A2E79C7D184F}"/>
    <dgm:cxn modelId="{FAD8E934-F4B3-41E7-9E07-432CB27128DF}" srcId="{9A522F41-1321-47FD-B33A-EB0A72AE6C0F}" destId="{E3C0AEB2-6EB7-47B0-8C1E-791E1F7C960A}" srcOrd="1" destOrd="0" parTransId="{14E3444C-47F3-4D32-872C-0B72C9090C38}" sibTransId="{D2EA07E4-D6C5-46B7-93AE-65CFF21E49A0}"/>
    <dgm:cxn modelId="{50ADFE47-EE6F-EC49-B2F6-BB47C587E82B}" type="presOf" srcId="{F4C18857-CFFF-410D-9734-B2C9AFF57760}" destId="{89E8ECC5-255B-477B-ACAD-60276DC46FC2}" srcOrd="0" destOrd="0" presId="urn:microsoft.com/office/officeart/2018/2/layout/IconVerticalSolidList"/>
    <dgm:cxn modelId="{9BAE734D-B238-4009-BA1B-AC146ABB3729}" srcId="{9A522F41-1321-47FD-B33A-EB0A72AE6C0F}" destId="{2770D397-09DC-428D-8463-D66D93EB092D}" srcOrd="4" destOrd="0" parTransId="{0CD7687D-C768-4CD0-9DCF-E868F134AD14}" sibTransId="{1C1B5F2C-96CF-462A-8C11-02C087B5A21C}"/>
    <dgm:cxn modelId="{0C8ABB61-8B65-A34A-AFBB-42160A007CA4}" type="presOf" srcId="{788784BA-137E-4FC3-A35B-C9E29076B4C4}" destId="{8E39C778-565A-41FD-99B8-04B228BA6BCD}" srcOrd="0" destOrd="0" presId="urn:microsoft.com/office/officeart/2018/2/layout/IconVerticalSolidList"/>
    <dgm:cxn modelId="{3FC6A796-EF52-6E4E-A409-FDFA9D9E7347}" type="presOf" srcId="{9A522F41-1321-47FD-B33A-EB0A72AE6C0F}" destId="{E5642C65-97E9-47A0-ABDD-3A3476744FA4}" srcOrd="0" destOrd="0" presId="urn:microsoft.com/office/officeart/2018/2/layout/IconVerticalSolidList"/>
    <dgm:cxn modelId="{EA4E04B8-6AD7-BB4D-BE8E-1A36B22C2205}" type="presOf" srcId="{5A6361A1-740D-4083-B483-DC41D74F8E7B}" destId="{7A8010E8-D6C3-4F95-BCB4-64F6F50DE2AA}" srcOrd="0" destOrd="0" presId="urn:microsoft.com/office/officeart/2018/2/layout/IconVerticalSolidList"/>
    <dgm:cxn modelId="{B7AF69C0-312C-45CA-8AE2-45B44E752E36}" srcId="{9A522F41-1321-47FD-B33A-EB0A72AE6C0F}" destId="{F4C18857-CFFF-410D-9734-B2C9AFF57760}" srcOrd="2" destOrd="0" parTransId="{6064D8C6-CE03-415A-A554-729CEF5F2E02}" sibTransId="{AF3B9F3E-66F8-4D25-AAF3-BD8943878666}"/>
    <dgm:cxn modelId="{6DAFA8CB-4FFB-4F9D-9CC1-4CE167AA40B9}" srcId="{9A522F41-1321-47FD-B33A-EB0A72AE6C0F}" destId="{5A6361A1-740D-4083-B483-DC41D74F8E7B}" srcOrd="0" destOrd="0" parTransId="{90D4EEC1-C14D-4EBD-996E-B78AD2F2284B}" sibTransId="{98EF450F-5DA9-4D38-BAC1-0CC213AB19C6}"/>
    <dgm:cxn modelId="{CE458EDA-99B3-FB4A-96AD-1585E1934DE0}" type="presParOf" srcId="{E5642C65-97E9-47A0-ABDD-3A3476744FA4}" destId="{5C8FFFB8-D7F6-41BC-A111-C3D2F060506F}" srcOrd="0" destOrd="0" presId="urn:microsoft.com/office/officeart/2018/2/layout/IconVerticalSolidList"/>
    <dgm:cxn modelId="{58C51F20-41EC-4C4C-8D96-97FB541F39C4}" type="presParOf" srcId="{5C8FFFB8-D7F6-41BC-A111-C3D2F060506F}" destId="{AF02A6E6-6628-4808-BC02-A8C09CC08DA8}" srcOrd="0" destOrd="0" presId="urn:microsoft.com/office/officeart/2018/2/layout/IconVerticalSolidList"/>
    <dgm:cxn modelId="{185699D5-3E99-7A42-828D-375F3651E97B}" type="presParOf" srcId="{5C8FFFB8-D7F6-41BC-A111-C3D2F060506F}" destId="{FEFFA2F5-D098-4967-8ED9-832B9D22D2C5}" srcOrd="1" destOrd="0" presId="urn:microsoft.com/office/officeart/2018/2/layout/IconVerticalSolidList"/>
    <dgm:cxn modelId="{12FEE01A-5248-A34C-B522-10A58DF85799}" type="presParOf" srcId="{5C8FFFB8-D7F6-41BC-A111-C3D2F060506F}" destId="{D7649EA0-A1E9-4513-9212-DE86B069CB0E}" srcOrd="2" destOrd="0" presId="urn:microsoft.com/office/officeart/2018/2/layout/IconVerticalSolidList"/>
    <dgm:cxn modelId="{642B4708-6B8C-5E4D-9478-CA4A691C6EF0}" type="presParOf" srcId="{5C8FFFB8-D7F6-41BC-A111-C3D2F060506F}" destId="{7A8010E8-D6C3-4F95-BCB4-64F6F50DE2AA}" srcOrd="3" destOrd="0" presId="urn:microsoft.com/office/officeart/2018/2/layout/IconVerticalSolidList"/>
    <dgm:cxn modelId="{996723F7-82C3-A447-90FC-50A2FECEFC18}" type="presParOf" srcId="{E5642C65-97E9-47A0-ABDD-3A3476744FA4}" destId="{A4215714-090C-4D36-8BC1-E9B76B516F0B}" srcOrd="1" destOrd="0" presId="urn:microsoft.com/office/officeart/2018/2/layout/IconVerticalSolidList"/>
    <dgm:cxn modelId="{FED37853-DB0F-1E46-9E75-53DCD63DC866}" type="presParOf" srcId="{E5642C65-97E9-47A0-ABDD-3A3476744FA4}" destId="{17C2C688-073B-4A06-BF39-26FB402AAF3F}" srcOrd="2" destOrd="0" presId="urn:microsoft.com/office/officeart/2018/2/layout/IconVerticalSolidList"/>
    <dgm:cxn modelId="{438ABE88-2F4D-8E44-B222-DEA79C84FC41}" type="presParOf" srcId="{17C2C688-073B-4A06-BF39-26FB402AAF3F}" destId="{C71790A8-A929-42DF-81CC-FD56FBCCECF7}" srcOrd="0" destOrd="0" presId="urn:microsoft.com/office/officeart/2018/2/layout/IconVerticalSolidList"/>
    <dgm:cxn modelId="{A65D6919-053D-FD48-B197-9B1D16C34E79}" type="presParOf" srcId="{17C2C688-073B-4A06-BF39-26FB402AAF3F}" destId="{5C2E704B-A234-464D-9596-82C8CFE5220F}" srcOrd="1" destOrd="0" presId="urn:microsoft.com/office/officeart/2018/2/layout/IconVerticalSolidList"/>
    <dgm:cxn modelId="{A60832DC-8775-4044-85F8-A64B7D7A744A}" type="presParOf" srcId="{17C2C688-073B-4A06-BF39-26FB402AAF3F}" destId="{40765359-F2C2-4078-B561-44CC51D64EA1}" srcOrd="2" destOrd="0" presId="urn:microsoft.com/office/officeart/2018/2/layout/IconVerticalSolidList"/>
    <dgm:cxn modelId="{EDF8F1BA-307E-C041-8591-B23C55133F8D}" type="presParOf" srcId="{17C2C688-073B-4A06-BF39-26FB402AAF3F}" destId="{3004F3CD-FEE1-462E-8751-5E1EE817AB4F}" srcOrd="3" destOrd="0" presId="urn:microsoft.com/office/officeart/2018/2/layout/IconVerticalSolidList"/>
    <dgm:cxn modelId="{F7FEDD94-650B-A04F-A240-80C9F3D662D6}" type="presParOf" srcId="{E5642C65-97E9-47A0-ABDD-3A3476744FA4}" destId="{7156D6D5-3CFF-4820-8360-A808ABB190BA}" srcOrd="3" destOrd="0" presId="urn:microsoft.com/office/officeart/2018/2/layout/IconVerticalSolidList"/>
    <dgm:cxn modelId="{BB257F4D-09BB-A74D-9C3A-61CD99124B91}" type="presParOf" srcId="{E5642C65-97E9-47A0-ABDD-3A3476744FA4}" destId="{BE489949-9844-42A5-B527-DE3CDC4291BC}" srcOrd="4" destOrd="0" presId="urn:microsoft.com/office/officeart/2018/2/layout/IconVerticalSolidList"/>
    <dgm:cxn modelId="{67066327-F028-3C44-968D-5FBD574D0A5B}" type="presParOf" srcId="{BE489949-9844-42A5-B527-DE3CDC4291BC}" destId="{74CD2D6D-7F66-4E09-AD7A-43AC06BE1FD4}" srcOrd="0" destOrd="0" presId="urn:microsoft.com/office/officeart/2018/2/layout/IconVerticalSolidList"/>
    <dgm:cxn modelId="{01AA1855-22C6-1A4F-B77E-A35C4E5170DC}" type="presParOf" srcId="{BE489949-9844-42A5-B527-DE3CDC4291BC}" destId="{031B3E4C-C7D5-4A3E-AF64-E0A976D05450}" srcOrd="1" destOrd="0" presId="urn:microsoft.com/office/officeart/2018/2/layout/IconVerticalSolidList"/>
    <dgm:cxn modelId="{29176D1E-4494-EA40-ADA2-1A69E4C91565}" type="presParOf" srcId="{BE489949-9844-42A5-B527-DE3CDC4291BC}" destId="{71AD7B47-1D75-4413-8EEA-DB99B629DBEB}" srcOrd="2" destOrd="0" presId="urn:microsoft.com/office/officeart/2018/2/layout/IconVerticalSolidList"/>
    <dgm:cxn modelId="{390F9857-A07C-C147-B9EF-023961F7B6DA}" type="presParOf" srcId="{BE489949-9844-42A5-B527-DE3CDC4291BC}" destId="{89E8ECC5-255B-477B-ACAD-60276DC46FC2}" srcOrd="3" destOrd="0" presId="urn:microsoft.com/office/officeart/2018/2/layout/IconVerticalSolidList"/>
    <dgm:cxn modelId="{E61BA8D5-0F4D-B24D-966D-E79F36455076}" type="presParOf" srcId="{E5642C65-97E9-47A0-ABDD-3A3476744FA4}" destId="{BCE3D315-60C4-40F2-9538-BC5703D9AC61}" srcOrd="5" destOrd="0" presId="urn:microsoft.com/office/officeart/2018/2/layout/IconVerticalSolidList"/>
    <dgm:cxn modelId="{CAB2D9BC-A74B-0940-977B-AE867182CC24}" type="presParOf" srcId="{E5642C65-97E9-47A0-ABDD-3A3476744FA4}" destId="{C6011D4B-0CEC-42B8-9710-EF696F948709}" srcOrd="6" destOrd="0" presId="urn:microsoft.com/office/officeart/2018/2/layout/IconVerticalSolidList"/>
    <dgm:cxn modelId="{2543BACF-D1C4-144B-878B-D574AC851E63}" type="presParOf" srcId="{C6011D4B-0CEC-42B8-9710-EF696F948709}" destId="{FF62B5D7-C8F2-4A33-9970-D68D0C8B889C}" srcOrd="0" destOrd="0" presId="urn:microsoft.com/office/officeart/2018/2/layout/IconVerticalSolidList"/>
    <dgm:cxn modelId="{7FFBFF9B-A892-4C4E-96FF-B0F044D058D3}" type="presParOf" srcId="{C6011D4B-0CEC-42B8-9710-EF696F948709}" destId="{9EE97333-CEFE-40F2-85AC-7964ED247996}" srcOrd="1" destOrd="0" presId="urn:microsoft.com/office/officeart/2018/2/layout/IconVerticalSolidList"/>
    <dgm:cxn modelId="{56414BBC-AD25-ED41-97B8-F95F9B068989}" type="presParOf" srcId="{C6011D4B-0CEC-42B8-9710-EF696F948709}" destId="{5F3DA17E-8B5B-476D-BFFA-1F0630203CEE}" srcOrd="2" destOrd="0" presId="urn:microsoft.com/office/officeart/2018/2/layout/IconVerticalSolidList"/>
    <dgm:cxn modelId="{8C8922CE-49C5-D54D-8D00-D0582FF15073}" type="presParOf" srcId="{C6011D4B-0CEC-42B8-9710-EF696F948709}" destId="{8E39C778-565A-41FD-99B8-04B228BA6BCD}" srcOrd="3" destOrd="0" presId="urn:microsoft.com/office/officeart/2018/2/layout/IconVerticalSolidList"/>
    <dgm:cxn modelId="{B123D71F-2ADD-9345-B773-40F0BB713CB7}" type="presParOf" srcId="{E5642C65-97E9-47A0-ABDD-3A3476744FA4}" destId="{C6D96007-73D7-4D94-888F-CDF0F8F216D9}" srcOrd="7" destOrd="0" presId="urn:microsoft.com/office/officeart/2018/2/layout/IconVerticalSolidList"/>
    <dgm:cxn modelId="{185B1B16-6930-AE45-87BE-8121D2895DE6}" type="presParOf" srcId="{E5642C65-97E9-47A0-ABDD-3A3476744FA4}" destId="{E8A11B47-3B16-4124-A961-B13E32A343B2}" srcOrd="8" destOrd="0" presId="urn:microsoft.com/office/officeart/2018/2/layout/IconVerticalSolidList"/>
    <dgm:cxn modelId="{9B259243-9051-F141-BF4C-9A0131386166}" type="presParOf" srcId="{E8A11B47-3B16-4124-A961-B13E32A343B2}" destId="{A91CFF57-9E1C-4D38-9941-81E73FC362DB}" srcOrd="0" destOrd="0" presId="urn:microsoft.com/office/officeart/2018/2/layout/IconVerticalSolidList"/>
    <dgm:cxn modelId="{4F8A4B8F-934E-9848-9593-B63A9F34C59C}" type="presParOf" srcId="{E8A11B47-3B16-4124-A961-B13E32A343B2}" destId="{9C0837E8-4E9D-4DE9-9A2F-481A55C127F9}" srcOrd="1" destOrd="0" presId="urn:microsoft.com/office/officeart/2018/2/layout/IconVerticalSolidList"/>
    <dgm:cxn modelId="{AD68BA6E-2F50-3F47-A0BF-F650C1EEB228}" type="presParOf" srcId="{E8A11B47-3B16-4124-A961-B13E32A343B2}" destId="{0946E136-9399-413C-B1E3-F18530F7F521}" srcOrd="2" destOrd="0" presId="urn:microsoft.com/office/officeart/2018/2/layout/IconVerticalSolidList"/>
    <dgm:cxn modelId="{C2ADFFDA-3532-C246-8F27-50FF7C51CC35}" type="presParOf" srcId="{E8A11B47-3B16-4124-A961-B13E32A343B2}" destId="{498541D2-28D4-4B7E-BAED-6FD1D6719C5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2A6E6-6628-4808-BC02-A8C09CC08DA8}">
      <dsp:nvSpPr>
        <dsp:cNvPr id="0" name=""/>
        <dsp:cNvSpPr/>
      </dsp:nvSpPr>
      <dsp:spPr>
        <a:xfrm>
          <a:off x="0" y="4597"/>
          <a:ext cx="48852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FFA2F5-D098-4967-8ED9-832B9D22D2C5}">
      <dsp:nvSpPr>
        <dsp:cNvPr id="0" name=""/>
        <dsp:cNvSpPr/>
      </dsp:nvSpPr>
      <dsp:spPr>
        <a:xfrm>
          <a:off x="296259" y="224956"/>
          <a:ext cx="538654" cy="5386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8010E8-D6C3-4F95-BCB4-64F6F50DE2AA}">
      <dsp:nvSpPr>
        <dsp:cNvPr id="0" name=""/>
        <dsp:cNvSpPr/>
      </dsp:nvSpPr>
      <dsp:spPr>
        <a:xfrm>
          <a:off x="1131174" y="4597"/>
          <a:ext cx="3754028"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755650">
            <a:lnSpc>
              <a:spcPct val="100000"/>
            </a:lnSpc>
            <a:spcBef>
              <a:spcPct val="0"/>
            </a:spcBef>
            <a:spcAft>
              <a:spcPct val="35000"/>
            </a:spcAft>
            <a:buNone/>
          </a:pPr>
          <a:r>
            <a:rPr lang="en-US" sz="1700" kern="1200"/>
            <a:t>Understand the purpose of the Migrant Student Information Exchange (MSIX)</a:t>
          </a:r>
        </a:p>
      </dsp:txBody>
      <dsp:txXfrm>
        <a:off x="1131174" y="4597"/>
        <a:ext cx="3754028" cy="979371"/>
      </dsp:txXfrm>
    </dsp:sp>
    <dsp:sp modelId="{C71790A8-A929-42DF-81CC-FD56FBCCECF7}">
      <dsp:nvSpPr>
        <dsp:cNvPr id="0" name=""/>
        <dsp:cNvSpPr/>
      </dsp:nvSpPr>
      <dsp:spPr>
        <a:xfrm>
          <a:off x="0" y="1228812"/>
          <a:ext cx="48852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2E704B-A234-464D-9596-82C8CFE5220F}">
      <dsp:nvSpPr>
        <dsp:cNvPr id="0" name=""/>
        <dsp:cNvSpPr/>
      </dsp:nvSpPr>
      <dsp:spPr>
        <a:xfrm>
          <a:off x="296259" y="1449171"/>
          <a:ext cx="538654" cy="5386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04F3CD-FEE1-462E-8751-5E1EE817AB4F}">
      <dsp:nvSpPr>
        <dsp:cNvPr id="0" name=""/>
        <dsp:cNvSpPr/>
      </dsp:nvSpPr>
      <dsp:spPr>
        <a:xfrm>
          <a:off x="1131174" y="1228812"/>
          <a:ext cx="3754028"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755650">
            <a:lnSpc>
              <a:spcPct val="100000"/>
            </a:lnSpc>
            <a:spcBef>
              <a:spcPct val="0"/>
            </a:spcBef>
            <a:spcAft>
              <a:spcPct val="35000"/>
            </a:spcAft>
            <a:buNone/>
          </a:pPr>
          <a:r>
            <a:rPr lang="en-US" sz="1700" kern="1200"/>
            <a:t>Understand how MSIX can be used by both MEP and school staff in a variety of roles</a:t>
          </a:r>
        </a:p>
      </dsp:txBody>
      <dsp:txXfrm>
        <a:off x="1131174" y="1228812"/>
        <a:ext cx="3754028" cy="979371"/>
      </dsp:txXfrm>
    </dsp:sp>
    <dsp:sp modelId="{74CD2D6D-7F66-4E09-AD7A-43AC06BE1FD4}">
      <dsp:nvSpPr>
        <dsp:cNvPr id="0" name=""/>
        <dsp:cNvSpPr/>
      </dsp:nvSpPr>
      <dsp:spPr>
        <a:xfrm>
          <a:off x="0" y="2453027"/>
          <a:ext cx="48852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1B3E4C-C7D5-4A3E-AF64-E0A976D05450}">
      <dsp:nvSpPr>
        <dsp:cNvPr id="0" name=""/>
        <dsp:cNvSpPr/>
      </dsp:nvSpPr>
      <dsp:spPr>
        <a:xfrm>
          <a:off x="296259" y="2673385"/>
          <a:ext cx="538654" cy="5386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E8ECC5-255B-477B-ACAD-60276DC46FC2}">
      <dsp:nvSpPr>
        <dsp:cNvPr id="0" name=""/>
        <dsp:cNvSpPr/>
      </dsp:nvSpPr>
      <dsp:spPr>
        <a:xfrm>
          <a:off x="1131174" y="2453027"/>
          <a:ext cx="3754028"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755650">
            <a:lnSpc>
              <a:spcPct val="100000"/>
            </a:lnSpc>
            <a:spcBef>
              <a:spcPct val="0"/>
            </a:spcBef>
            <a:spcAft>
              <a:spcPct val="35000"/>
            </a:spcAft>
            <a:buNone/>
          </a:pPr>
          <a:r>
            <a:rPr lang="en-US" sz="1700" kern="1200"/>
            <a:t>Review the importance of protecting student information</a:t>
          </a:r>
        </a:p>
      </dsp:txBody>
      <dsp:txXfrm>
        <a:off x="1131174" y="2453027"/>
        <a:ext cx="3754028" cy="979371"/>
      </dsp:txXfrm>
    </dsp:sp>
    <dsp:sp modelId="{FF62B5D7-C8F2-4A33-9970-D68D0C8B889C}">
      <dsp:nvSpPr>
        <dsp:cNvPr id="0" name=""/>
        <dsp:cNvSpPr/>
      </dsp:nvSpPr>
      <dsp:spPr>
        <a:xfrm>
          <a:off x="0" y="3677241"/>
          <a:ext cx="48852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E97333-CEFE-40F2-85AC-7964ED247996}">
      <dsp:nvSpPr>
        <dsp:cNvPr id="0" name=""/>
        <dsp:cNvSpPr/>
      </dsp:nvSpPr>
      <dsp:spPr>
        <a:xfrm>
          <a:off x="296259" y="3897600"/>
          <a:ext cx="538654" cy="5386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39C778-565A-41FD-99B8-04B228BA6BCD}">
      <dsp:nvSpPr>
        <dsp:cNvPr id="0" name=""/>
        <dsp:cNvSpPr/>
      </dsp:nvSpPr>
      <dsp:spPr>
        <a:xfrm>
          <a:off x="1131174" y="3677241"/>
          <a:ext cx="3754028"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755650">
            <a:lnSpc>
              <a:spcPct val="100000"/>
            </a:lnSpc>
            <a:spcBef>
              <a:spcPct val="0"/>
            </a:spcBef>
            <a:spcAft>
              <a:spcPct val="35000"/>
            </a:spcAft>
            <a:buNone/>
          </a:pPr>
          <a:r>
            <a:rPr lang="en-US" sz="1700" kern="1200"/>
            <a:t>Apply this understanding to real-life scenarios </a:t>
          </a:r>
        </a:p>
      </dsp:txBody>
      <dsp:txXfrm>
        <a:off x="1131174" y="3677241"/>
        <a:ext cx="3754028" cy="979371"/>
      </dsp:txXfrm>
    </dsp:sp>
    <dsp:sp modelId="{A91CFF57-9E1C-4D38-9941-81E73FC362DB}">
      <dsp:nvSpPr>
        <dsp:cNvPr id="0" name=""/>
        <dsp:cNvSpPr/>
      </dsp:nvSpPr>
      <dsp:spPr>
        <a:xfrm>
          <a:off x="0" y="4901456"/>
          <a:ext cx="48852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0837E8-4E9D-4DE9-9A2F-481A55C127F9}">
      <dsp:nvSpPr>
        <dsp:cNvPr id="0" name=""/>
        <dsp:cNvSpPr/>
      </dsp:nvSpPr>
      <dsp:spPr>
        <a:xfrm>
          <a:off x="296259" y="5121814"/>
          <a:ext cx="538654" cy="53865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8541D2-28D4-4B7E-BAED-6FD1D6719C5F}">
      <dsp:nvSpPr>
        <dsp:cNvPr id="0" name=""/>
        <dsp:cNvSpPr/>
      </dsp:nvSpPr>
      <dsp:spPr>
        <a:xfrm>
          <a:off x="1131174" y="4901456"/>
          <a:ext cx="3754028"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755650">
            <a:lnSpc>
              <a:spcPct val="100000"/>
            </a:lnSpc>
            <a:spcBef>
              <a:spcPct val="0"/>
            </a:spcBef>
            <a:spcAft>
              <a:spcPct val="35000"/>
            </a:spcAft>
            <a:buNone/>
          </a:pPr>
          <a:r>
            <a:rPr lang="en-US" sz="1700" kern="1200"/>
            <a:t>Understand the regulations for MSIX </a:t>
          </a:r>
        </a:p>
      </dsp:txBody>
      <dsp:txXfrm>
        <a:off x="1131174" y="4901456"/>
        <a:ext cx="3754028" cy="97937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88D1FC-4A6D-F743-9590-BB0D3D4C8370}"/>
              </a:ext>
            </a:extLst>
          </p:cNvPr>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ea typeface="ヒラギノ角ゴ Pro W3" pitchFamily="1" charset="-128"/>
              </a:defRPr>
            </a:lvl1pPr>
          </a:lstStyle>
          <a:p>
            <a:pPr>
              <a:defRPr/>
            </a:pPr>
            <a:endParaRPr lang="en-US"/>
          </a:p>
        </p:txBody>
      </p:sp>
      <p:sp>
        <p:nvSpPr>
          <p:cNvPr id="3" name="Date Placeholder 2">
            <a:extLst>
              <a:ext uri="{FF2B5EF4-FFF2-40B4-BE49-F238E27FC236}">
                <a16:creationId xmlns:a16="http://schemas.microsoft.com/office/drawing/2014/main" id="{DAC84CA4-C446-2246-8BA6-EC7E7515508C}"/>
              </a:ext>
            </a:extLst>
          </p:cNvPr>
          <p:cNvSpPr>
            <a:spLocks noGrp="1"/>
          </p:cNvSpPr>
          <p:nvPr>
            <p:ph type="dt" sz="quarter" idx="1"/>
          </p:nvPr>
        </p:nvSpPr>
        <p:spPr>
          <a:xfrm>
            <a:off x="3897313" y="0"/>
            <a:ext cx="2982912" cy="466725"/>
          </a:xfrm>
          <a:prstGeom prst="rect">
            <a:avLst/>
          </a:prstGeom>
        </p:spPr>
        <p:txBody>
          <a:bodyPr vert="horz" lIns="91440" tIns="45720" rIns="91440" bIns="45720" rtlCol="0"/>
          <a:lstStyle>
            <a:lvl1pPr algn="r">
              <a:defRPr sz="1200">
                <a:ea typeface="ヒラギノ角ゴ Pro W3" pitchFamily="1" charset="-128"/>
              </a:defRPr>
            </a:lvl1pPr>
          </a:lstStyle>
          <a:p>
            <a:pPr>
              <a:defRPr/>
            </a:pPr>
            <a:fld id="{406E9686-709F-D348-8682-6C9BD40C14F6}" type="datetimeFigureOut">
              <a:rPr lang="en-US"/>
              <a:pPr>
                <a:defRPr/>
              </a:pPr>
              <a:t>7/21/20</a:t>
            </a:fld>
            <a:endParaRPr lang="en-US"/>
          </a:p>
        </p:txBody>
      </p:sp>
      <p:sp>
        <p:nvSpPr>
          <p:cNvPr id="4" name="Footer Placeholder 3">
            <a:extLst>
              <a:ext uri="{FF2B5EF4-FFF2-40B4-BE49-F238E27FC236}">
                <a16:creationId xmlns:a16="http://schemas.microsoft.com/office/drawing/2014/main" id="{CC3B5CBF-AF98-EA40-B8F5-60DE0E0B97D2}"/>
              </a:ext>
            </a:extLst>
          </p:cNvPr>
          <p:cNvSpPr>
            <a:spLocks noGrp="1"/>
          </p:cNvSpPr>
          <p:nvPr>
            <p:ph type="ftr" sz="quarter" idx="2"/>
          </p:nvPr>
        </p:nvSpPr>
        <p:spPr>
          <a:xfrm>
            <a:off x="0" y="8829675"/>
            <a:ext cx="2982913" cy="466725"/>
          </a:xfrm>
          <a:prstGeom prst="rect">
            <a:avLst/>
          </a:prstGeom>
        </p:spPr>
        <p:txBody>
          <a:bodyPr vert="horz" lIns="91440" tIns="45720" rIns="91440" bIns="45720" rtlCol="0" anchor="b"/>
          <a:lstStyle>
            <a:lvl1pPr algn="l">
              <a:defRPr sz="1200">
                <a:ea typeface="ヒラギノ角ゴ Pro W3" pitchFamily="1" charset="-128"/>
              </a:defRPr>
            </a:lvl1pPr>
          </a:lstStyle>
          <a:p>
            <a:pPr>
              <a:defRPr/>
            </a:pPr>
            <a:endParaRPr lang="en-US"/>
          </a:p>
        </p:txBody>
      </p:sp>
      <p:sp>
        <p:nvSpPr>
          <p:cNvPr id="5" name="Slide Number Placeholder 4">
            <a:extLst>
              <a:ext uri="{FF2B5EF4-FFF2-40B4-BE49-F238E27FC236}">
                <a16:creationId xmlns:a16="http://schemas.microsoft.com/office/drawing/2014/main" id="{0B35EBB9-90B2-BB4B-B7DB-C4D9A0709435}"/>
              </a:ext>
            </a:extLst>
          </p:cNvPr>
          <p:cNvSpPr>
            <a:spLocks noGrp="1"/>
          </p:cNvSpPr>
          <p:nvPr>
            <p:ph type="sldNum" sz="quarter" idx="3"/>
          </p:nvPr>
        </p:nvSpPr>
        <p:spPr>
          <a:xfrm>
            <a:off x="3897313" y="8829675"/>
            <a:ext cx="2982912" cy="46672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0F97989B-87D7-0C4A-A078-7AAB7784F014}"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7B057F9-AB3D-F242-8052-9DEA415E7CDF}"/>
              </a:ext>
            </a:extLst>
          </p:cNvPr>
          <p:cNvSpPr>
            <a:spLocks noGrp="1" noChangeArrowheads="1"/>
          </p:cNvSpPr>
          <p:nvPr>
            <p:ph type="hdr" sz="quarter"/>
          </p:nvPr>
        </p:nvSpPr>
        <p:spPr bwMode="auto">
          <a:xfrm>
            <a:off x="0" y="0"/>
            <a:ext cx="2982913" cy="465138"/>
          </a:xfrm>
          <a:prstGeom prst="rect">
            <a:avLst/>
          </a:prstGeom>
          <a:noFill/>
          <a:ln>
            <a:noFill/>
          </a:ln>
        </p:spPr>
        <p:txBody>
          <a:bodyPr vert="horz" wrap="square" lIns="92446" tIns="46223" rIns="92446" bIns="46223" numCol="1" anchor="t" anchorCtr="0" compatLnSpc="1">
            <a:prstTxWarp prst="textNoShape">
              <a:avLst/>
            </a:prstTxWarp>
          </a:bodyPr>
          <a:lstStyle>
            <a:lvl1pPr>
              <a:defRPr sz="1200">
                <a:ea typeface="ヒラギノ角ゴ Pro W3" pitchFamily="1" charset="-128"/>
              </a:defRPr>
            </a:lvl1pPr>
          </a:lstStyle>
          <a:p>
            <a:pPr>
              <a:defRPr/>
            </a:pPr>
            <a:endParaRPr lang="en-US" altLang="en-US"/>
          </a:p>
        </p:txBody>
      </p:sp>
      <p:sp>
        <p:nvSpPr>
          <p:cNvPr id="5123" name="Rectangle 3">
            <a:extLst>
              <a:ext uri="{FF2B5EF4-FFF2-40B4-BE49-F238E27FC236}">
                <a16:creationId xmlns:a16="http://schemas.microsoft.com/office/drawing/2014/main" id="{35B1F966-9AF0-2142-882B-8D18EC532049}"/>
              </a:ext>
            </a:extLst>
          </p:cNvPr>
          <p:cNvSpPr>
            <a:spLocks noGrp="1" noChangeArrowheads="1"/>
          </p:cNvSpPr>
          <p:nvPr>
            <p:ph type="dt" idx="1"/>
          </p:nvPr>
        </p:nvSpPr>
        <p:spPr bwMode="auto">
          <a:xfrm>
            <a:off x="3900488" y="0"/>
            <a:ext cx="2981325" cy="465138"/>
          </a:xfrm>
          <a:prstGeom prst="rect">
            <a:avLst/>
          </a:prstGeom>
          <a:noFill/>
          <a:ln>
            <a:noFill/>
          </a:ln>
        </p:spPr>
        <p:txBody>
          <a:bodyPr vert="horz" wrap="square" lIns="92446" tIns="46223" rIns="92446" bIns="46223" numCol="1" anchor="t" anchorCtr="0" compatLnSpc="1">
            <a:prstTxWarp prst="textNoShape">
              <a:avLst/>
            </a:prstTxWarp>
          </a:bodyPr>
          <a:lstStyle>
            <a:lvl1pPr algn="r">
              <a:defRPr sz="1200">
                <a:ea typeface="ヒラギノ角ゴ Pro W3" pitchFamily="1" charset="-128"/>
              </a:defRPr>
            </a:lvl1pPr>
          </a:lstStyle>
          <a:p>
            <a:pPr>
              <a:defRPr/>
            </a:pPr>
            <a:endParaRPr lang="en-US" altLang="en-US"/>
          </a:p>
        </p:txBody>
      </p:sp>
      <p:sp>
        <p:nvSpPr>
          <p:cNvPr id="13316" name="Rectangle 4">
            <a:extLst>
              <a:ext uri="{FF2B5EF4-FFF2-40B4-BE49-F238E27FC236}">
                <a16:creationId xmlns:a16="http://schemas.microsoft.com/office/drawing/2014/main" id="{58E57645-67A2-D94B-BB73-0F0A76FE028B}"/>
              </a:ext>
            </a:extLst>
          </p:cNvPr>
          <p:cNvSpPr>
            <a:spLocks noGrp="1" noRot="1" noChangeAspect="1" noChangeArrowheads="1" noTextEdit="1"/>
          </p:cNvSpPr>
          <p:nvPr>
            <p:ph type="sldImg" idx="2"/>
          </p:nvPr>
        </p:nvSpPr>
        <p:spPr bwMode="auto">
          <a:xfrm>
            <a:off x="11176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a:extLst>
              <a:ext uri="{FF2B5EF4-FFF2-40B4-BE49-F238E27FC236}">
                <a16:creationId xmlns:a16="http://schemas.microsoft.com/office/drawing/2014/main" id="{612FAF36-2535-774C-962E-E79FFF64508C}"/>
              </a:ext>
            </a:extLst>
          </p:cNvPr>
          <p:cNvSpPr>
            <a:spLocks noGrp="1" noChangeArrowheads="1"/>
          </p:cNvSpPr>
          <p:nvPr>
            <p:ph type="body" sz="quarter" idx="3"/>
          </p:nvPr>
        </p:nvSpPr>
        <p:spPr bwMode="auto">
          <a:xfrm>
            <a:off x="917575" y="4416425"/>
            <a:ext cx="5046663" cy="4183063"/>
          </a:xfrm>
          <a:prstGeom prst="rect">
            <a:avLst/>
          </a:prstGeom>
          <a:noFill/>
          <a:ln>
            <a:noFill/>
          </a:ln>
        </p:spPr>
        <p:txBody>
          <a:bodyPr vert="horz" wrap="square" lIns="92446" tIns="46223" rIns="92446" bIns="46223"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126" name="Rectangle 6">
            <a:extLst>
              <a:ext uri="{FF2B5EF4-FFF2-40B4-BE49-F238E27FC236}">
                <a16:creationId xmlns:a16="http://schemas.microsoft.com/office/drawing/2014/main" id="{86541B16-D6F6-7745-B4D4-60E26A956E8E}"/>
              </a:ext>
            </a:extLst>
          </p:cNvPr>
          <p:cNvSpPr>
            <a:spLocks noGrp="1" noChangeArrowheads="1"/>
          </p:cNvSpPr>
          <p:nvPr>
            <p:ph type="ftr" sz="quarter" idx="4"/>
          </p:nvPr>
        </p:nvSpPr>
        <p:spPr bwMode="auto">
          <a:xfrm>
            <a:off x="0" y="8831263"/>
            <a:ext cx="2982913" cy="465137"/>
          </a:xfrm>
          <a:prstGeom prst="rect">
            <a:avLst/>
          </a:prstGeom>
          <a:noFill/>
          <a:ln>
            <a:noFill/>
          </a:ln>
        </p:spPr>
        <p:txBody>
          <a:bodyPr vert="horz" wrap="square" lIns="92446" tIns="46223" rIns="92446" bIns="46223" numCol="1" anchor="b" anchorCtr="0" compatLnSpc="1">
            <a:prstTxWarp prst="textNoShape">
              <a:avLst/>
            </a:prstTxWarp>
          </a:bodyPr>
          <a:lstStyle>
            <a:lvl1pPr>
              <a:defRPr sz="1200">
                <a:ea typeface="ヒラギノ角ゴ Pro W3" pitchFamily="1" charset="-128"/>
              </a:defRPr>
            </a:lvl1pPr>
          </a:lstStyle>
          <a:p>
            <a:pPr>
              <a:defRPr/>
            </a:pPr>
            <a:endParaRPr lang="en-US" altLang="en-US"/>
          </a:p>
        </p:txBody>
      </p:sp>
      <p:sp>
        <p:nvSpPr>
          <p:cNvPr id="5127" name="Rectangle 7">
            <a:extLst>
              <a:ext uri="{FF2B5EF4-FFF2-40B4-BE49-F238E27FC236}">
                <a16:creationId xmlns:a16="http://schemas.microsoft.com/office/drawing/2014/main" id="{695F0F14-3E4F-B342-9BB1-9B6DF798EDC1}"/>
              </a:ext>
            </a:extLst>
          </p:cNvPr>
          <p:cNvSpPr>
            <a:spLocks noGrp="1" noChangeArrowheads="1"/>
          </p:cNvSpPr>
          <p:nvPr>
            <p:ph type="sldNum" sz="quarter" idx="5"/>
          </p:nvPr>
        </p:nvSpPr>
        <p:spPr bwMode="auto">
          <a:xfrm>
            <a:off x="3900488" y="8831263"/>
            <a:ext cx="2981325" cy="465137"/>
          </a:xfrm>
          <a:prstGeom prst="rect">
            <a:avLst/>
          </a:prstGeom>
          <a:noFill/>
          <a:ln>
            <a:noFill/>
          </a:ln>
        </p:spPr>
        <p:txBody>
          <a:bodyPr vert="horz" wrap="square" lIns="92446" tIns="46223" rIns="92446" bIns="46223" numCol="1" anchor="b" anchorCtr="0" compatLnSpc="1">
            <a:prstTxWarp prst="textNoShape">
              <a:avLst/>
            </a:prstTxWarp>
          </a:bodyPr>
          <a:lstStyle>
            <a:lvl1pPr algn="r">
              <a:defRPr sz="1200"/>
            </a:lvl1pPr>
          </a:lstStyle>
          <a:p>
            <a:pPr>
              <a:defRPr/>
            </a:pPr>
            <a:fld id="{3122209D-5E21-624E-A0DF-B16C8C9E97C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 charset="-128"/>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 charset="-128"/>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 charset="-128"/>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 charset="-128"/>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670E336F-F527-8A47-AB73-5A804D3822D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50888" indent="-287338">
              <a:defRPr sz="2400">
                <a:solidFill>
                  <a:schemeClr val="tx1"/>
                </a:solidFill>
                <a:latin typeface="Arial" panose="020B0604020202020204" pitchFamily="34" charset="0"/>
                <a:ea typeface="ヒラギノ角ゴ Pro W3" panose="020B0300000000000000" pitchFamily="34" charset="-128"/>
              </a:defRPr>
            </a:lvl2pPr>
            <a:lvl3pPr marL="1154113" indent="-230188">
              <a:defRPr sz="2400">
                <a:solidFill>
                  <a:schemeClr val="tx1"/>
                </a:solidFill>
                <a:latin typeface="Arial" panose="020B0604020202020204" pitchFamily="34" charset="0"/>
                <a:ea typeface="ヒラギノ角ゴ Pro W3" panose="020B0300000000000000" pitchFamily="34" charset="-128"/>
              </a:defRPr>
            </a:lvl3pPr>
            <a:lvl4pPr marL="1617663" indent="-230188">
              <a:defRPr sz="2400">
                <a:solidFill>
                  <a:schemeClr val="tx1"/>
                </a:solidFill>
                <a:latin typeface="Arial" panose="020B0604020202020204" pitchFamily="34" charset="0"/>
                <a:ea typeface="ヒラギノ角ゴ Pro W3" panose="020B0300000000000000" pitchFamily="34" charset="-128"/>
              </a:defRPr>
            </a:lvl4pPr>
            <a:lvl5pPr marL="2079625" indent="-230188">
              <a:defRPr sz="2400">
                <a:solidFill>
                  <a:schemeClr val="tx1"/>
                </a:solidFill>
                <a:latin typeface="Arial" panose="020B0604020202020204" pitchFamily="34" charset="0"/>
                <a:ea typeface="ヒラギノ角ゴ Pro W3" panose="020B0300000000000000" pitchFamily="34" charset="-128"/>
              </a:defRPr>
            </a:lvl5pPr>
            <a:lvl6pPr marL="25368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940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512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9084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256B43E0-330E-C34F-A7BF-165468D235E8}" type="slidenum">
              <a:rPr lang="en-US" altLang="en-US" sz="1200" smtClean="0"/>
              <a:pPr/>
              <a:t>1</a:t>
            </a:fld>
            <a:endParaRPr lang="en-US" altLang="en-US" sz="1200"/>
          </a:p>
        </p:txBody>
      </p:sp>
      <p:sp>
        <p:nvSpPr>
          <p:cNvPr id="16386" name="Rectangle 2">
            <a:extLst>
              <a:ext uri="{FF2B5EF4-FFF2-40B4-BE49-F238E27FC236}">
                <a16:creationId xmlns:a16="http://schemas.microsoft.com/office/drawing/2014/main" id="{FEBB4777-FF6C-D94B-A309-C113199AB24C}"/>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535F3FDC-3E00-FD47-BC22-4289CFDA2C3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ea typeface="ヒラギノ角ゴ Pro W3" panose="020B0300000000000000"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C882F0EC-8B2C-0540-A572-CCE781469D0B}"/>
              </a:ext>
            </a:extLst>
          </p:cNvPr>
          <p:cNvSpPr>
            <a:spLocks noGrp="1" noRot="1" noChangeAspect="1" noChangeArrowheads="1" noTextEdit="1"/>
          </p:cNvSpPr>
          <p:nvPr>
            <p:ph type="sldImg"/>
          </p:nvPr>
        </p:nvSpPr>
        <p:spPr>
          <a:ln/>
        </p:spPr>
      </p:sp>
      <p:sp>
        <p:nvSpPr>
          <p:cNvPr id="37890" name="Notes Placeholder 2">
            <a:extLst>
              <a:ext uri="{FF2B5EF4-FFF2-40B4-BE49-F238E27FC236}">
                <a16:creationId xmlns:a16="http://schemas.microsoft.com/office/drawing/2014/main" id="{B977B3DC-6897-1746-A635-673010055DE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ea typeface="ヒラギノ角ゴ Pro W3" panose="020B0300000000000000" pitchFamily="34" charset="-128"/>
              </a:rPr>
              <a:t>This is what else in in the top part of the consolidated view screen: explain the info that is shown– this is what is typically collected on the MEP COE </a:t>
            </a:r>
          </a:p>
        </p:txBody>
      </p:sp>
      <p:sp>
        <p:nvSpPr>
          <p:cNvPr id="37891" name="Slide Number Placeholder 3">
            <a:extLst>
              <a:ext uri="{FF2B5EF4-FFF2-40B4-BE49-F238E27FC236}">
                <a16:creationId xmlns:a16="http://schemas.microsoft.com/office/drawing/2014/main" id="{67264B13-E252-9648-8284-D837C1D1633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6BE7EFEC-F8F1-874B-B5FD-C3CCB5D8C04D}" type="slidenum">
              <a:rPr lang="en-US" altLang="en-US" sz="1200" smtClean="0"/>
              <a:pPr/>
              <a:t>13</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B2C66325-6A24-2A4E-B9FE-3FDB701CE33C}"/>
              </a:ext>
            </a:extLst>
          </p:cNvPr>
          <p:cNvSpPr>
            <a:spLocks noGrp="1" noRot="1" noChangeAspect="1" noChangeArrowheads="1" noTextEdit="1"/>
          </p:cNvSpPr>
          <p:nvPr>
            <p:ph type="sldImg"/>
          </p:nvPr>
        </p:nvSpPr>
        <p:spPr>
          <a:ln/>
        </p:spPr>
      </p:sp>
      <p:sp>
        <p:nvSpPr>
          <p:cNvPr id="39938" name="Notes Placeholder 2">
            <a:extLst>
              <a:ext uri="{FF2B5EF4-FFF2-40B4-BE49-F238E27FC236}">
                <a16:creationId xmlns:a16="http://schemas.microsoft.com/office/drawing/2014/main" id="{640C5E4F-8212-9445-BFFC-98D4DC67A5E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ea typeface="ヒラギノ角ゴ Pro W3" panose="020B0300000000000000" pitchFamily="34" charset="-128"/>
              </a:rPr>
              <a:t>Underneath the general student info is the enrollments screen. This shows all of the school enrollments where the student has also been enrolled in an MEP. You will be able to see other states’ enrollments as well. However, the only enrollments that will show up are those where the student was also enrolled in the MEP. So, if a student goes to a state and doesn’t get recruited into the MEP, the record for that state will not show up in MSIX </a:t>
            </a:r>
          </a:p>
        </p:txBody>
      </p:sp>
      <p:sp>
        <p:nvSpPr>
          <p:cNvPr id="39939" name="Slide Number Placeholder 3">
            <a:extLst>
              <a:ext uri="{FF2B5EF4-FFF2-40B4-BE49-F238E27FC236}">
                <a16:creationId xmlns:a16="http://schemas.microsoft.com/office/drawing/2014/main" id="{3445AF72-F03B-184A-AC98-81A4EC124E9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134C0380-5AA7-1843-8B98-E0CDAAF36C1D}" type="slidenum">
              <a:rPr lang="en-US" altLang="en-US" sz="1200" smtClean="0"/>
              <a:pPr/>
              <a:t>14</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D61378B3-688E-1E4A-825C-B317E07CDF0F}"/>
              </a:ext>
            </a:extLst>
          </p:cNvPr>
          <p:cNvSpPr>
            <a:spLocks noGrp="1" noRot="1" noChangeAspect="1" noChangeArrowheads="1" noTextEdit="1"/>
          </p:cNvSpPr>
          <p:nvPr>
            <p:ph type="sldImg"/>
          </p:nvPr>
        </p:nvSpPr>
        <p:spPr>
          <a:ln/>
        </p:spPr>
      </p:sp>
      <p:sp>
        <p:nvSpPr>
          <p:cNvPr id="41986" name="Notes Placeholder 2">
            <a:extLst>
              <a:ext uri="{FF2B5EF4-FFF2-40B4-BE49-F238E27FC236}">
                <a16:creationId xmlns:a16="http://schemas.microsoft.com/office/drawing/2014/main" id="{C6C2E0C7-8658-4943-9E63-34F81F0A724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ea typeface="ヒラギノ角ゴ Pro W3" panose="020B0300000000000000" pitchFamily="34" charset="-128"/>
              </a:rPr>
              <a:t>Below the enrollment screen is the assessment data. This includes data on all state tests. </a:t>
            </a:r>
          </a:p>
        </p:txBody>
      </p:sp>
      <p:sp>
        <p:nvSpPr>
          <p:cNvPr id="41987" name="Slide Number Placeholder 3">
            <a:extLst>
              <a:ext uri="{FF2B5EF4-FFF2-40B4-BE49-F238E27FC236}">
                <a16:creationId xmlns:a16="http://schemas.microsoft.com/office/drawing/2014/main" id="{9C1F0C5B-B824-FD47-8842-383C2E40213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0D80A0F4-55F3-9940-80A8-A5614046E1F9}" type="slidenum">
              <a:rPr lang="en-US" altLang="en-US" sz="1200" smtClean="0"/>
              <a:pPr/>
              <a:t>15</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6A389A82-B90B-EB45-A699-0275E41A7D8B}"/>
              </a:ext>
            </a:extLst>
          </p:cNvPr>
          <p:cNvSpPr>
            <a:spLocks noGrp="1" noRot="1" noChangeAspect="1" noChangeArrowheads="1" noTextEdit="1"/>
          </p:cNvSpPr>
          <p:nvPr>
            <p:ph type="sldImg"/>
          </p:nvPr>
        </p:nvSpPr>
        <p:spPr>
          <a:ln/>
        </p:spPr>
      </p:sp>
      <p:sp>
        <p:nvSpPr>
          <p:cNvPr id="44034" name="Notes Placeholder 2">
            <a:extLst>
              <a:ext uri="{FF2B5EF4-FFF2-40B4-BE49-F238E27FC236}">
                <a16:creationId xmlns:a16="http://schemas.microsoft.com/office/drawing/2014/main" id="{BCE854B6-DC0E-AE4A-ACA8-46CE5346367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ea typeface="ヒラギノ角ゴ Pro W3" panose="020B0300000000000000" pitchFamily="34" charset="-128"/>
              </a:rPr>
              <a:t>This is the detailed view of the assessment data. If you click the down arrow, the assessment will expand to allow you to see more detailed information. </a:t>
            </a:r>
          </a:p>
        </p:txBody>
      </p:sp>
      <p:sp>
        <p:nvSpPr>
          <p:cNvPr id="44035" name="Slide Number Placeholder 3">
            <a:extLst>
              <a:ext uri="{FF2B5EF4-FFF2-40B4-BE49-F238E27FC236}">
                <a16:creationId xmlns:a16="http://schemas.microsoft.com/office/drawing/2014/main" id="{67430FB2-38A2-FA4D-98A4-7B025D37FB7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6852276E-8E34-EF43-BA07-39B91EC2566F}" type="slidenum">
              <a:rPr lang="en-US" altLang="en-US" sz="1200" smtClean="0"/>
              <a:pPr/>
              <a:t>16</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817F5549-0BF3-A34B-94FB-6E5452857237}"/>
              </a:ext>
            </a:extLst>
          </p:cNvPr>
          <p:cNvSpPr>
            <a:spLocks noGrp="1" noRot="1" noChangeAspect="1" noChangeArrowheads="1" noTextEdit="1"/>
          </p:cNvSpPr>
          <p:nvPr>
            <p:ph type="sldImg"/>
          </p:nvPr>
        </p:nvSpPr>
        <p:spPr>
          <a:ln/>
        </p:spPr>
      </p:sp>
      <p:sp>
        <p:nvSpPr>
          <p:cNvPr id="46082" name="Notes Placeholder 2">
            <a:extLst>
              <a:ext uri="{FF2B5EF4-FFF2-40B4-BE49-F238E27FC236}">
                <a16:creationId xmlns:a16="http://schemas.microsoft.com/office/drawing/2014/main" id="{2602FBCE-6AB6-4B4B-9F67-306063133E1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ea typeface="ヒラギノ角ゴ Pro W3" panose="020B0300000000000000" pitchFamily="34" charset="-128"/>
              </a:rPr>
              <a:t>Finally, you will see course history at the bottom of the consolidated view screen. This will include the grades and courses for all secondary (high school) courses completed. </a:t>
            </a:r>
          </a:p>
        </p:txBody>
      </p:sp>
      <p:sp>
        <p:nvSpPr>
          <p:cNvPr id="46083" name="Slide Number Placeholder 3">
            <a:extLst>
              <a:ext uri="{FF2B5EF4-FFF2-40B4-BE49-F238E27FC236}">
                <a16:creationId xmlns:a16="http://schemas.microsoft.com/office/drawing/2014/main" id="{56D2AD4D-C040-BD49-95B7-E69217C4E2D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A6E20D62-BF1C-8D4B-9E6E-884FAB05F139}" type="slidenum">
              <a:rPr lang="en-US" altLang="en-US" sz="1200" smtClean="0"/>
              <a:pPr/>
              <a:t>17</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DCCBE73D-AE32-684A-B02F-E2A1659EAB40}"/>
              </a:ext>
            </a:extLst>
          </p:cNvPr>
          <p:cNvSpPr>
            <a:spLocks noGrp="1" noRot="1" noChangeAspect="1" noChangeArrowheads="1" noTextEdit="1"/>
          </p:cNvSpPr>
          <p:nvPr>
            <p:ph type="sldImg"/>
          </p:nvPr>
        </p:nvSpPr>
        <p:spPr>
          <a:ln/>
        </p:spPr>
      </p:sp>
      <p:sp>
        <p:nvSpPr>
          <p:cNvPr id="48130" name="Notes Placeholder 2">
            <a:extLst>
              <a:ext uri="{FF2B5EF4-FFF2-40B4-BE49-F238E27FC236}">
                <a16:creationId xmlns:a16="http://schemas.microsoft.com/office/drawing/2014/main" id="{DDC80A13-DE39-1240-8DC3-E55559D829E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ea typeface="ヒラギノ角ゴ Pro W3" panose="020B0300000000000000" pitchFamily="34" charset="-128"/>
              </a:rPr>
              <a:t>This is the historical view. If a student has enrollments in multiple states, you will see the names of each of those states listed here with the student’s state ID in parentheses beside the state name. </a:t>
            </a:r>
          </a:p>
        </p:txBody>
      </p:sp>
      <p:sp>
        <p:nvSpPr>
          <p:cNvPr id="48131" name="Slide Number Placeholder 3">
            <a:extLst>
              <a:ext uri="{FF2B5EF4-FFF2-40B4-BE49-F238E27FC236}">
                <a16:creationId xmlns:a16="http://schemas.microsoft.com/office/drawing/2014/main" id="{713C8DFC-D74B-C146-8AEB-2662E0CB61A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49FC8239-54D5-F348-8001-8DB7F28E1E4B}" type="slidenum">
              <a:rPr lang="en-US" altLang="en-US" sz="1200" smtClean="0"/>
              <a:pPr/>
              <a:t>18</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4302F265-E0CF-BB44-A127-FFDDEAD5E1D6}"/>
              </a:ext>
            </a:extLst>
          </p:cNvPr>
          <p:cNvSpPr>
            <a:spLocks noGrp="1" noRot="1" noChangeAspect="1" noChangeArrowheads="1" noTextEdit="1"/>
          </p:cNvSpPr>
          <p:nvPr>
            <p:ph type="sldImg"/>
          </p:nvPr>
        </p:nvSpPr>
        <p:spPr>
          <a:ln/>
        </p:spPr>
      </p:sp>
      <p:sp>
        <p:nvSpPr>
          <p:cNvPr id="50178" name="Notes Placeholder 2">
            <a:extLst>
              <a:ext uri="{FF2B5EF4-FFF2-40B4-BE49-F238E27FC236}">
                <a16:creationId xmlns:a16="http://schemas.microsoft.com/office/drawing/2014/main" id="{AB4FA820-01D8-7A40-A254-9AF3FFCEA8E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ea typeface="ヒラギノ角ゴ Pro W3" panose="020B0300000000000000" pitchFamily="34" charset="-128"/>
              </a:rPr>
              <a:t>You can expand each state by clicking the down arrow, and it will provide you with more information specific to that state. For example, I will be able to see all of the moves that a student made within NC using the historical detailed view. </a:t>
            </a:r>
          </a:p>
          <a:p>
            <a:r>
              <a:rPr lang="en-US" altLang="en-US">
                <a:ea typeface="ヒラギノ角ゴ Pro W3" panose="020B0300000000000000" pitchFamily="34" charset="-128"/>
              </a:rPr>
              <a:t>**You may want to pause and show the audience your MSIX account if you are training staff within only your district** You can look up a student in your district so that staff can see how the screens look with the student name and how they can look at special circumstance markers like PFS, LEP, and IEP</a:t>
            </a:r>
          </a:p>
        </p:txBody>
      </p:sp>
      <p:sp>
        <p:nvSpPr>
          <p:cNvPr id="50179" name="Slide Number Placeholder 3">
            <a:extLst>
              <a:ext uri="{FF2B5EF4-FFF2-40B4-BE49-F238E27FC236}">
                <a16:creationId xmlns:a16="http://schemas.microsoft.com/office/drawing/2014/main" id="{6F074522-9DAC-9247-B077-5D2AB793601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111B7814-9F2B-E943-9BF8-10A6C0F7D546}" type="slidenum">
              <a:rPr lang="en-US" altLang="en-US" sz="1200" smtClean="0"/>
              <a:pPr/>
              <a:t>19</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a:extLst>
              <a:ext uri="{FF2B5EF4-FFF2-40B4-BE49-F238E27FC236}">
                <a16:creationId xmlns:a16="http://schemas.microsoft.com/office/drawing/2014/main" id="{49360317-08F0-3D43-BC81-64A3BFC599AD}"/>
              </a:ext>
            </a:extLst>
          </p:cNvPr>
          <p:cNvSpPr>
            <a:spLocks noGrp="1" noRot="1" noChangeAspect="1" noChangeArrowheads="1" noTextEdit="1"/>
          </p:cNvSpPr>
          <p:nvPr>
            <p:ph type="sldImg"/>
          </p:nvPr>
        </p:nvSpPr>
        <p:spPr>
          <a:ln/>
        </p:spPr>
      </p:sp>
      <p:sp>
        <p:nvSpPr>
          <p:cNvPr id="53250" name="Notes Placeholder 2">
            <a:extLst>
              <a:ext uri="{FF2B5EF4-FFF2-40B4-BE49-F238E27FC236}">
                <a16:creationId xmlns:a16="http://schemas.microsoft.com/office/drawing/2014/main" id="{66142D28-796A-4145-A880-1462BCCCF20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a:ea typeface="ヒラギノ角ゴ Pro W3" panose="020B0300000000000000" pitchFamily="34" charset="-128"/>
              </a:rPr>
              <a:t>We will talk about how each of these roles can utilize MSIX to their benefit </a:t>
            </a:r>
          </a:p>
        </p:txBody>
      </p:sp>
      <p:sp>
        <p:nvSpPr>
          <p:cNvPr id="53251" name="Slide Number Placeholder 3">
            <a:extLst>
              <a:ext uri="{FF2B5EF4-FFF2-40B4-BE49-F238E27FC236}">
                <a16:creationId xmlns:a16="http://schemas.microsoft.com/office/drawing/2014/main" id="{40E402B7-E564-3845-A9B0-7B8B2AE0889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50888" indent="-287338">
              <a:defRPr sz="2400">
                <a:solidFill>
                  <a:schemeClr val="tx1"/>
                </a:solidFill>
                <a:latin typeface="Arial" panose="020B0604020202020204" pitchFamily="34" charset="0"/>
                <a:ea typeface="ヒラギノ角ゴ Pro W3" panose="020B0300000000000000" pitchFamily="34" charset="-128"/>
              </a:defRPr>
            </a:lvl2pPr>
            <a:lvl3pPr marL="1154113" indent="-230188">
              <a:defRPr sz="2400">
                <a:solidFill>
                  <a:schemeClr val="tx1"/>
                </a:solidFill>
                <a:latin typeface="Arial" panose="020B0604020202020204" pitchFamily="34" charset="0"/>
                <a:ea typeface="ヒラギノ角ゴ Pro W3" panose="020B0300000000000000" pitchFamily="34" charset="-128"/>
              </a:defRPr>
            </a:lvl3pPr>
            <a:lvl4pPr marL="1617663" indent="-230188">
              <a:defRPr sz="2400">
                <a:solidFill>
                  <a:schemeClr val="tx1"/>
                </a:solidFill>
                <a:latin typeface="Arial" panose="020B0604020202020204" pitchFamily="34" charset="0"/>
                <a:ea typeface="ヒラギノ角ゴ Pro W3" panose="020B0300000000000000" pitchFamily="34" charset="-128"/>
              </a:defRPr>
            </a:lvl4pPr>
            <a:lvl5pPr marL="2079625" indent="-230188">
              <a:defRPr sz="2400">
                <a:solidFill>
                  <a:schemeClr val="tx1"/>
                </a:solidFill>
                <a:latin typeface="Arial" panose="020B0604020202020204" pitchFamily="34" charset="0"/>
                <a:ea typeface="ヒラギノ角ゴ Pro W3" panose="020B0300000000000000" pitchFamily="34" charset="-128"/>
              </a:defRPr>
            </a:lvl5pPr>
            <a:lvl6pPr marL="25368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940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512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9084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43621E1E-5FFA-DE42-9A90-309FE765E71E}" type="slidenum">
              <a:rPr lang="en-US" altLang="en-US" sz="1200" smtClean="0"/>
              <a:pPr/>
              <a:t>21</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22209D-5E21-624E-A0DF-B16C8C9E97CD}" type="slidenum">
              <a:rPr lang="en-US" altLang="en-US" smtClean="0"/>
              <a:pPr>
                <a:defRPr/>
              </a:pPr>
              <a:t>22</a:t>
            </a:fld>
            <a:endParaRPr lang="en-US" altLang="en-US"/>
          </a:p>
        </p:txBody>
      </p:sp>
    </p:spTree>
    <p:extLst>
      <p:ext uri="{BB962C8B-B14F-4D97-AF65-F5344CB8AC3E}">
        <p14:creationId xmlns:p14="http://schemas.microsoft.com/office/powerpoint/2010/main" val="2439565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672F6E72-0FA0-544A-AECE-C7CEBBDC2F5B}"/>
              </a:ext>
            </a:extLst>
          </p:cNvPr>
          <p:cNvSpPr>
            <a:spLocks noGrp="1" noRot="1" noChangeAspect="1" noChangeArrowheads="1" noTextEdit="1"/>
          </p:cNvSpPr>
          <p:nvPr>
            <p:ph type="sldImg"/>
          </p:nvPr>
        </p:nvSpPr>
        <p:spPr>
          <a:ln/>
        </p:spPr>
      </p:sp>
      <p:sp>
        <p:nvSpPr>
          <p:cNvPr id="59394" name="Notes Placeholder 2">
            <a:extLst>
              <a:ext uri="{FF2B5EF4-FFF2-40B4-BE49-F238E27FC236}">
                <a16:creationId xmlns:a16="http://schemas.microsoft.com/office/drawing/2014/main" id="{221DC97A-1BE1-DE4E-847A-7702014E311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230188" indent="-230188" eaLnBrk="1" hangingPunct="1">
              <a:buFontTx/>
              <a:buAutoNum type="arabicPeriod"/>
            </a:pPr>
            <a:r>
              <a:rPr lang="en-US" altLang="en-US">
                <a:ea typeface="ヒラギノ角ゴ Pro W3" panose="020B0300000000000000" pitchFamily="34" charset="-128"/>
              </a:rPr>
              <a:t>View course history </a:t>
            </a:r>
          </a:p>
          <a:p>
            <a:pPr marL="230188" indent="-230188" eaLnBrk="1" hangingPunct="1">
              <a:buFontTx/>
              <a:buAutoNum type="arabicPeriod"/>
            </a:pPr>
            <a:r>
              <a:rPr lang="en-US" altLang="en-US">
                <a:ea typeface="ヒラギノ角ゴ Pro W3" panose="020B0300000000000000" pitchFamily="34" charset="-128"/>
              </a:rPr>
              <a:t>Request official records </a:t>
            </a:r>
          </a:p>
        </p:txBody>
      </p:sp>
      <p:sp>
        <p:nvSpPr>
          <p:cNvPr id="59395" name="Slide Number Placeholder 3">
            <a:extLst>
              <a:ext uri="{FF2B5EF4-FFF2-40B4-BE49-F238E27FC236}">
                <a16:creationId xmlns:a16="http://schemas.microsoft.com/office/drawing/2014/main" id="{3336B63C-E7DE-E044-901C-4C5DECB2DC8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50888" indent="-287338">
              <a:defRPr sz="2400">
                <a:solidFill>
                  <a:schemeClr val="tx1"/>
                </a:solidFill>
                <a:latin typeface="Arial" panose="020B0604020202020204" pitchFamily="34" charset="0"/>
                <a:ea typeface="ヒラギノ角ゴ Pro W3" panose="020B0300000000000000" pitchFamily="34" charset="-128"/>
              </a:defRPr>
            </a:lvl2pPr>
            <a:lvl3pPr marL="1154113" indent="-230188">
              <a:defRPr sz="2400">
                <a:solidFill>
                  <a:schemeClr val="tx1"/>
                </a:solidFill>
                <a:latin typeface="Arial" panose="020B0604020202020204" pitchFamily="34" charset="0"/>
                <a:ea typeface="ヒラギノ角ゴ Pro W3" panose="020B0300000000000000" pitchFamily="34" charset="-128"/>
              </a:defRPr>
            </a:lvl3pPr>
            <a:lvl4pPr marL="1617663" indent="-230188">
              <a:defRPr sz="2400">
                <a:solidFill>
                  <a:schemeClr val="tx1"/>
                </a:solidFill>
                <a:latin typeface="Arial" panose="020B0604020202020204" pitchFamily="34" charset="0"/>
                <a:ea typeface="ヒラギノ角ゴ Pro W3" panose="020B0300000000000000" pitchFamily="34" charset="-128"/>
              </a:defRPr>
            </a:lvl4pPr>
            <a:lvl5pPr marL="2079625" indent="-230188">
              <a:defRPr sz="2400">
                <a:solidFill>
                  <a:schemeClr val="tx1"/>
                </a:solidFill>
                <a:latin typeface="Arial" panose="020B0604020202020204" pitchFamily="34" charset="0"/>
                <a:ea typeface="ヒラギノ角ゴ Pro W3" panose="020B0300000000000000" pitchFamily="34" charset="-128"/>
              </a:defRPr>
            </a:lvl5pPr>
            <a:lvl6pPr marL="25368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940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512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9084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5BD50D17-002B-DE49-82EC-BFB634C70537}" type="slidenum">
              <a:rPr lang="en-US" altLang="en-US" sz="1200" smtClean="0"/>
              <a:pPr/>
              <a:t>26</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03942789-2686-364E-8D3D-FF8407B10DE1}"/>
              </a:ext>
            </a:extLst>
          </p:cNvPr>
          <p:cNvSpPr>
            <a:spLocks noGrp="1" noRot="1" noChangeAspect="1" noChangeArrowheads="1" noTextEdit="1"/>
          </p:cNvSpPr>
          <p:nvPr>
            <p:ph type="sldImg"/>
          </p:nvPr>
        </p:nvSpPr>
        <p:spPr>
          <a:ln/>
        </p:spPr>
      </p:sp>
      <p:sp>
        <p:nvSpPr>
          <p:cNvPr id="20482" name="Notes Placeholder 2">
            <a:extLst>
              <a:ext uri="{FF2B5EF4-FFF2-40B4-BE49-F238E27FC236}">
                <a16:creationId xmlns:a16="http://schemas.microsoft.com/office/drawing/2014/main" id="{E8D3C38A-A1F8-474F-87A6-B45272BB2E7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230188" indent="-230188" eaLnBrk="1" hangingPunct="1">
              <a:buFontTx/>
              <a:buAutoNum type="arabicPeriod"/>
            </a:pPr>
            <a:r>
              <a:rPr lang="en-US" altLang="en-US">
                <a:ea typeface="ヒラギノ角ゴ Pro W3" panose="020B0300000000000000" pitchFamily="34" charset="-128"/>
              </a:rPr>
              <a:t>Provide a standard across states on the information that we must all keep on migrant students across the U.S. </a:t>
            </a:r>
          </a:p>
          <a:p>
            <a:pPr marL="230188" indent="-230188" eaLnBrk="1" hangingPunct="1">
              <a:buFontTx/>
              <a:buAutoNum type="arabicPeriod"/>
            </a:pPr>
            <a:r>
              <a:rPr lang="en-US" altLang="en-US">
                <a:ea typeface="ヒラギノ角ゴ Pro W3" panose="020B0300000000000000" pitchFamily="34" charset="-128"/>
              </a:rPr>
              <a:t>Allow for states to share information on students and consolidate the information as they move from state to state </a:t>
            </a:r>
          </a:p>
          <a:p>
            <a:pPr marL="230188" indent="-230188" eaLnBrk="1" hangingPunct="1">
              <a:buFontTx/>
              <a:buAutoNum type="arabicPeriod"/>
            </a:pPr>
            <a:r>
              <a:rPr lang="en-US" altLang="en-US">
                <a:ea typeface="ヒラギノ角ゴ Pro W3" panose="020B0300000000000000" pitchFamily="34" charset="-128"/>
              </a:rPr>
              <a:t>Create a consolidated record for migrant students </a:t>
            </a:r>
          </a:p>
          <a:p>
            <a:pPr marL="230188" indent="-230188" eaLnBrk="1" hangingPunct="1">
              <a:buFontTx/>
              <a:buAutoNum type="arabicPeriod"/>
            </a:pPr>
            <a:r>
              <a:rPr lang="en-US" altLang="en-US">
                <a:ea typeface="ヒラギノ角ゴ Pro W3" panose="020B0300000000000000" pitchFamily="34" charset="-128"/>
              </a:rPr>
              <a:t>Provides nationwide information on the migrant student population </a:t>
            </a:r>
          </a:p>
        </p:txBody>
      </p:sp>
      <p:sp>
        <p:nvSpPr>
          <p:cNvPr id="20483" name="Slide Number Placeholder 3">
            <a:extLst>
              <a:ext uri="{FF2B5EF4-FFF2-40B4-BE49-F238E27FC236}">
                <a16:creationId xmlns:a16="http://schemas.microsoft.com/office/drawing/2014/main" id="{D90D171D-9144-F84B-9EFE-F98C4B12F09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50888" indent="-287338">
              <a:defRPr sz="2400">
                <a:solidFill>
                  <a:schemeClr val="tx1"/>
                </a:solidFill>
                <a:latin typeface="Arial" panose="020B0604020202020204" pitchFamily="34" charset="0"/>
                <a:ea typeface="ヒラギノ角ゴ Pro W3" panose="020B0300000000000000" pitchFamily="34" charset="-128"/>
              </a:defRPr>
            </a:lvl2pPr>
            <a:lvl3pPr marL="1154113" indent="-230188">
              <a:defRPr sz="2400">
                <a:solidFill>
                  <a:schemeClr val="tx1"/>
                </a:solidFill>
                <a:latin typeface="Arial" panose="020B0604020202020204" pitchFamily="34" charset="0"/>
                <a:ea typeface="ヒラギノ角ゴ Pro W3" panose="020B0300000000000000" pitchFamily="34" charset="-128"/>
              </a:defRPr>
            </a:lvl3pPr>
            <a:lvl4pPr marL="1617663" indent="-230188">
              <a:defRPr sz="2400">
                <a:solidFill>
                  <a:schemeClr val="tx1"/>
                </a:solidFill>
                <a:latin typeface="Arial" panose="020B0604020202020204" pitchFamily="34" charset="0"/>
                <a:ea typeface="ヒラギノ角ゴ Pro W3" panose="020B0300000000000000" pitchFamily="34" charset="-128"/>
              </a:defRPr>
            </a:lvl4pPr>
            <a:lvl5pPr marL="2079625" indent="-230188">
              <a:defRPr sz="2400">
                <a:solidFill>
                  <a:schemeClr val="tx1"/>
                </a:solidFill>
                <a:latin typeface="Arial" panose="020B0604020202020204" pitchFamily="34" charset="0"/>
                <a:ea typeface="ヒラギノ角ゴ Pro W3" panose="020B0300000000000000" pitchFamily="34" charset="-128"/>
              </a:defRPr>
            </a:lvl5pPr>
            <a:lvl6pPr marL="25368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940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512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9084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82BE794C-3E77-4F4D-B8F7-BABE3491794E}" type="slidenum">
              <a:rPr lang="en-US" altLang="en-US" sz="1200" smtClean="0"/>
              <a:pPr/>
              <a:t>4</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A42498ED-7E92-7944-8E36-6AC10DD13AA0}"/>
              </a:ext>
            </a:extLst>
          </p:cNvPr>
          <p:cNvSpPr>
            <a:spLocks noGrp="1" noRot="1" noChangeAspect="1" noChangeArrowheads="1" noTextEdit="1"/>
          </p:cNvSpPr>
          <p:nvPr>
            <p:ph type="sldImg"/>
          </p:nvPr>
        </p:nvSpPr>
        <p:spPr>
          <a:ln/>
        </p:spPr>
      </p:sp>
      <p:sp>
        <p:nvSpPr>
          <p:cNvPr id="61442" name="Notes Placeholder 2">
            <a:extLst>
              <a:ext uri="{FF2B5EF4-FFF2-40B4-BE49-F238E27FC236}">
                <a16:creationId xmlns:a16="http://schemas.microsoft.com/office/drawing/2014/main" id="{A4431294-46FF-2645-B6F8-10011198666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230188" indent="-230188" eaLnBrk="1" hangingPunct="1">
              <a:buFontTx/>
              <a:buAutoNum type="arabicPeriod"/>
            </a:pPr>
            <a:r>
              <a:rPr lang="en-US" altLang="en-US">
                <a:ea typeface="ヒラギノ角ゴ Pro W3" panose="020B0300000000000000" pitchFamily="34" charset="-128"/>
              </a:rPr>
              <a:t>Look to see if they were enrolled in a migrant program in Florida </a:t>
            </a:r>
          </a:p>
          <a:p>
            <a:pPr marL="230188" indent="-230188" eaLnBrk="1" hangingPunct="1">
              <a:buFontTx/>
              <a:buAutoNum type="arabicPeriod"/>
            </a:pPr>
            <a:r>
              <a:rPr lang="en-US" altLang="en-US">
                <a:ea typeface="ヒラギノ角ゴ Pro W3" panose="020B0300000000000000" pitchFamily="34" charset="-128"/>
              </a:rPr>
              <a:t>Send information to state data administrator in florida to obtain more information on the student</a:t>
            </a:r>
          </a:p>
        </p:txBody>
      </p:sp>
      <p:sp>
        <p:nvSpPr>
          <p:cNvPr id="61443" name="Slide Number Placeholder 3">
            <a:extLst>
              <a:ext uri="{FF2B5EF4-FFF2-40B4-BE49-F238E27FC236}">
                <a16:creationId xmlns:a16="http://schemas.microsoft.com/office/drawing/2014/main" id="{214C3E91-539A-1B4D-908F-F0E75F1B6FF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50888" indent="-287338">
              <a:defRPr sz="2400">
                <a:solidFill>
                  <a:schemeClr val="tx1"/>
                </a:solidFill>
                <a:latin typeface="Arial" panose="020B0604020202020204" pitchFamily="34" charset="0"/>
                <a:ea typeface="ヒラギノ角ゴ Pro W3" panose="020B0300000000000000" pitchFamily="34" charset="-128"/>
              </a:defRPr>
            </a:lvl2pPr>
            <a:lvl3pPr marL="1154113" indent="-230188">
              <a:defRPr sz="2400">
                <a:solidFill>
                  <a:schemeClr val="tx1"/>
                </a:solidFill>
                <a:latin typeface="Arial" panose="020B0604020202020204" pitchFamily="34" charset="0"/>
                <a:ea typeface="ヒラギノ角ゴ Pro W3" panose="020B0300000000000000" pitchFamily="34" charset="-128"/>
              </a:defRPr>
            </a:lvl3pPr>
            <a:lvl4pPr marL="1617663" indent="-230188">
              <a:defRPr sz="2400">
                <a:solidFill>
                  <a:schemeClr val="tx1"/>
                </a:solidFill>
                <a:latin typeface="Arial" panose="020B0604020202020204" pitchFamily="34" charset="0"/>
                <a:ea typeface="ヒラギノ角ゴ Pro W3" panose="020B0300000000000000" pitchFamily="34" charset="-128"/>
              </a:defRPr>
            </a:lvl4pPr>
            <a:lvl5pPr marL="2079625" indent="-230188">
              <a:defRPr sz="2400">
                <a:solidFill>
                  <a:schemeClr val="tx1"/>
                </a:solidFill>
                <a:latin typeface="Arial" panose="020B0604020202020204" pitchFamily="34" charset="0"/>
                <a:ea typeface="ヒラギノ角ゴ Pro W3" panose="020B0300000000000000" pitchFamily="34" charset="-128"/>
              </a:defRPr>
            </a:lvl5pPr>
            <a:lvl6pPr marL="25368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940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512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9084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E9065C2D-FA06-2A4F-A959-2D576D93A5AC}" type="slidenum">
              <a:rPr lang="en-US" altLang="en-US" sz="1200" smtClean="0"/>
              <a:pPr/>
              <a:t>27</a:t>
            </a:fld>
            <a:endParaRPr lang="en-US"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2537F018-99BE-3F48-9957-D887BF08FCF8}"/>
              </a:ext>
            </a:extLst>
          </p:cNvPr>
          <p:cNvSpPr>
            <a:spLocks noGrp="1" noRot="1" noChangeAspect="1" noChangeArrowheads="1" noTextEdit="1"/>
          </p:cNvSpPr>
          <p:nvPr>
            <p:ph type="sldImg"/>
          </p:nvPr>
        </p:nvSpPr>
        <p:spPr>
          <a:ln/>
        </p:spPr>
      </p:sp>
      <p:sp>
        <p:nvSpPr>
          <p:cNvPr id="65538" name="Notes Placeholder 2">
            <a:extLst>
              <a:ext uri="{FF2B5EF4-FFF2-40B4-BE49-F238E27FC236}">
                <a16:creationId xmlns:a16="http://schemas.microsoft.com/office/drawing/2014/main" id="{70EEDD6C-5CD3-984B-BA96-1D96CF1F832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ヒラギノ角ゴ Pro W3" panose="020B0300000000000000" pitchFamily="34" charset="-128"/>
            </a:endParaRPr>
          </a:p>
        </p:txBody>
      </p:sp>
      <p:sp>
        <p:nvSpPr>
          <p:cNvPr id="65539" name="Slide Number Placeholder 3">
            <a:extLst>
              <a:ext uri="{FF2B5EF4-FFF2-40B4-BE49-F238E27FC236}">
                <a16:creationId xmlns:a16="http://schemas.microsoft.com/office/drawing/2014/main" id="{07F1E736-638D-EB44-A8EB-565B2E13F1E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D1DA883E-CAB1-814D-BD98-1A4DC32BC9A8}" type="slidenum">
              <a:rPr lang="en-US" altLang="en-US" sz="1200" smtClean="0"/>
              <a:pPr/>
              <a:t>30</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5AEC4C1D-9FAE-CE4B-BF55-EC760A9C0F85}"/>
              </a:ext>
            </a:extLst>
          </p:cNvPr>
          <p:cNvSpPr>
            <a:spLocks noGrp="1" noRot="1" noChangeAspect="1" noChangeArrowheads="1" noTextEdit="1"/>
          </p:cNvSpPr>
          <p:nvPr>
            <p:ph type="sldImg"/>
          </p:nvPr>
        </p:nvSpPr>
        <p:spPr>
          <a:ln/>
        </p:spPr>
      </p:sp>
      <p:sp>
        <p:nvSpPr>
          <p:cNvPr id="68610" name="Notes Placeholder 2">
            <a:extLst>
              <a:ext uri="{FF2B5EF4-FFF2-40B4-BE49-F238E27FC236}">
                <a16:creationId xmlns:a16="http://schemas.microsoft.com/office/drawing/2014/main" id="{D6D35782-21D5-A049-8C9A-BACC7B0B3EF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ea typeface="ヒラギノ角ゴ Pro W3" panose="020B0300000000000000" pitchFamily="34" charset="-128"/>
              </a:rPr>
              <a:t>So the first requirement is why you all are here. It is a requirement that non-MEP school staff are trained and are utilizing MSIX. The other two requirements are directly related and are typically the responsibility of the Migrant Program. However, school staff may also make data requests. </a:t>
            </a:r>
          </a:p>
        </p:txBody>
      </p:sp>
      <p:sp>
        <p:nvSpPr>
          <p:cNvPr id="68611" name="Slide Number Placeholder 3">
            <a:extLst>
              <a:ext uri="{FF2B5EF4-FFF2-40B4-BE49-F238E27FC236}">
                <a16:creationId xmlns:a16="http://schemas.microsoft.com/office/drawing/2014/main" id="{04FD20CD-3F83-6D4B-948A-11627A2EAE2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7A67E90A-DA7E-344C-9EB5-717777DE3BA6}" type="slidenum">
              <a:rPr lang="en-US" altLang="en-US" sz="1200" smtClean="0"/>
              <a:pPr/>
              <a:t>32</a:t>
            </a:fld>
            <a:endParaRPr lang="en-US"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a:extLst>
              <a:ext uri="{FF2B5EF4-FFF2-40B4-BE49-F238E27FC236}">
                <a16:creationId xmlns:a16="http://schemas.microsoft.com/office/drawing/2014/main" id="{462BECBC-41C6-6C4B-82C0-ED1A6E93B69F}"/>
              </a:ext>
            </a:extLst>
          </p:cNvPr>
          <p:cNvSpPr>
            <a:spLocks noGrp="1" noRot="1" noChangeAspect="1" noChangeArrowheads="1" noTextEdit="1"/>
          </p:cNvSpPr>
          <p:nvPr>
            <p:ph type="sldImg"/>
          </p:nvPr>
        </p:nvSpPr>
        <p:spPr>
          <a:ln/>
        </p:spPr>
      </p:sp>
      <p:sp>
        <p:nvSpPr>
          <p:cNvPr id="71682" name="Notes Placeholder 2">
            <a:extLst>
              <a:ext uri="{FF2B5EF4-FFF2-40B4-BE49-F238E27FC236}">
                <a16:creationId xmlns:a16="http://schemas.microsoft.com/office/drawing/2014/main" id="{2BD2A62E-5C2E-ED45-9014-83BBD951F52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ea typeface="ヒラギノ角ゴ Pro W3" panose="020B0300000000000000" pitchFamily="34" charset="-128"/>
              </a:rPr>
              <a:t>Demonstrate how to send a data request if you have not already. </a:t>
            </a:r>
          </a:p>
        </p:txBody>
      </p:sp>
      <p:sp>
        <p:nvSpPr>
          <p:cNvPr id="71683" name="Slide Number Placeholder 3">
            <a:extLst>
              <a:ext uri="{FF2B5EF4-FFF2-40B4-BE49-F238E27FC236}">
                <a16:creationId xmlns:a16="http://schemas.microsoft.com/office/drawing/2014/main" id="{BFD19D12-EC4D-8849-B821-A06E63BE025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0B48C752-D4F7-E341-9377-BC02289EF91C}" type="slidenum">
              <a:rPr lang="en-US" altLang="en-US" sz="1200" smtClean="0"/>
              <a:pPr/>
              <a:t>34</a:t>
            </a:fld>
            <a:endParaRPr lang="en-US"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30A74275-5A88-2940-8080-0EA031B0A89A}"/>
              </a:ext>
            </a:extLst>
          </p:cNvPr>
          <p:cNvSpPr>
            <a:spLocks noGrp="1" noRot="1" noChangeAspect="1" noChangeArrowheads="1" noTextEdit="1"/>
          </p:cNvSpPr>
          <p:nvPr>
            <p:ph type="sldImg"/>
          </p:nvPr>
        </p:nvSpPr>
        <p:spPr>
          <a:ln/>
        </p:spPr>
      </p:sp>
      <p:sp>
        <p:nvSpPr>
          <p:cNvPr id="73730" name="Notes Placeholder 2">
            <a:extLst>
              <a:ext uri="{FF2B5EF4-FFF2-40B4-BE49-F238E27FC236}">
                <a16:creationId xmlns:a16="http://schemas.microsoft.com/office/drawing/2014/main" id="{8D2CAE4D-12EC-3147-8D6A-F7998D75084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228600" indent="-228600">
              <a:buFontTx/>
              <a:buAutoNum type="arabicPeriod"/>
            </a:pPr>
            <a:r>
              <a:rPr lang="en-US" altLang="en-US">
                <a:ea typeface="ヒラギノ角ゴ Pro W3" panose="020B0300000000000000" pitchFamily="34" charset="-128"/>
              </a:rPr>
              <a:t>You may change the first check box to fit your needs (i.e.- add the email or name of the person that the staff need to submit their application to) </a:t>
            </a:r>
          </a:p>
          <a:p>
            <a:pPr marL="228600" indent="-228600">
              <a:buFontTx/>
              <a:buAutoNum type="arabicPeriod"/>
            </a:pPr>
            <a:r>
              <a:rPr lang="en-US" altLang="en-US">
                <a:ea typeface="ヒラギノ角ゴ Pro W3" panose="020B0300000000000000" pitchFamily="34" charset="-128"/>
              </a:rPr>
              <a:t>Show the staff where they can access the training videos by demonstrating it on your MSIX account </a:t>
            </a:r>
          </a:p>
          <a:p>
            <a:pPr marL="228600" indent="-228600">
              <a:buFontTx/>
              <a:buAutoNum type="arabicPeriod"/>
            </a:pPr>
            <a:r>
              <a:rPr lang="en-US" altLang="en-US">
                <a:ea typeface="ヒラギノ角ゴ Pro W3" panose="020B0300000000000000" pitchFamily="34" charset="-128"/>
              </a:rPr>
              <a:t>You can determine as an LEA if you would like data managers at the high schools to also send move notifications or if you would just like them to notify the MEP staff. </a:t>
            </a:r>
          </a:p>
        </p:txBody>
      </p:sp>
      <p:sp>
        <p:nvSpPr>
          <p:cNvPr id="73731" name="Slide Number Placeholder 3">
            <a:extLst>
              <a:ext uri="{FF2B5EF4-FFF2-40B4-BE49-F238E27FC236}">
                <a16:creationId xmlns:a16="http://schemas.microsoft.com/office/drawing/2014/main" id="{8EA03A22-4DBA-9245-BB60-4EE3F5C7F8D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EC26D3C5-9E94-564F-941B-691DF9639A4D}" type="slidenum">
              <a:rPr lang="en-US" altLang="en-US" sz="1200" smtClean="0"/>
              <a:pPr/>
              <a:t>35</a:t>
            </a:fld>
            <a:endParaRPr lang="en-US"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A193ED2B-F341-0243-91D5-23C11DA35B10}"/>
              </a:ext>
            </a:extLst>
          </p:cNvPr>
          <p:cNvSpPr>
            <a:spLocks noGrp="1" noRot="1" noChangeAspect="1" noChangeArrowheads="1" noTextEdit="1"/>
          </p:cNvSpPr>
          <p:nvPr>
            <p:ph type="sldImg"/>
          </p:nvPr>
        </p:nvSpPr>
        <p:spPr>
          <a:ln/>
        </p:spPr>
      </p:sp>
      <p:sp>
        <p:nvSpPr>
          <p:cNvPr id="75778" name="Notes Placeholder 2">
            <a:extLst>
              <a:ext uri="{FF2B5EF4-FFF2-40B4-BE49-F238E27FC236}">
                <a16:creationId xmlns:a16="http://schemas.microsoft.com/office/drawing/2014/main" id="{68017AA0-B80F-BF4D-A74A-FA6EC2DB9DB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US" altLang="en-US" dirty="0">
              <a:ea typeface="ヒラギノ角ゴ Pro W3" panose="020B0300000000000000" pitchFamily="34" charset="-128"/>
            </a:endParaRPr>
          </a:p>
        </p:txBody>
      </p:sp>
      <p:sp>
        <p:nvSpPr>
          <p:cNvPr id="75779" name="Slide Number Placeholder 3">
            <a:extLst>
              <a:ext uri="{FF2B5EF4-FFF2-40B4-BE49-F238E27FC236}">
                <a16:creationId xmlns:a16="http://schemas.microsoft.com/office/drawing/2014/main" id="{857715E3-24B1-0549-BB40-73D01CB6130C}"/>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DDEB08B1-D9C0-7246-A213-F1D72E2A75CC}" type="slidenum">
              <a:rPr lang="en-US" altLang="en-US" sz="1200" smtClean="0"/>
              <a:pPr/>
              <a:t>36</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A061468E-9FB2-CF4B-9EEC-75C4ED912096}"/>
              </a:ext>
            </a:extLst>
          </p:cNvPr>
          <p:cNvSpPr>
            <a:spLocks noGrp="1" noRot="1" noChangeAspect="1" noChangeArrowheads="1" noTextEdit="1"/>
          </p:cNvSpPr>
          <p:nvPr>
            <p:ph type="sldImg"/>
          </p:nvPr>
        </p:nvSpPr>
        <p:spPr>
          <a:ln/>
        </p:spPr>
      </p:sp>
      <p:sp>
        <p:nvSpPr>
          <p:cNvPr id="22530" name="Notes Placeholder 2">
            <a:extLst>
              <a:ext uri="{FF2B5EF4-FFF2-40B4-BE49-F238E27FC236}">
                <a16:creationId xmlns:a16="http://schemas.microsoft.com/office/drawing/2014/main" id="{8D54F8A0-735C-9E4D-ADFA-811CCBF4591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ea typeface="ヒラギノ角ゴ Pro W3" panose="020B0300000000000000" pitchFamily="34" charset="-128"/>
              </a:rPr>
              <a:t>Allow participants time to answer </a:t>
            </a:r>
          </a:p>
        </p:txBody>
      </p:sp>
      <p:sp>
        <p:nvSpPr>
          <p:cNvPr id="22531" name="Slide Number Placeholder 3">
            <a:extLst>
              <a:ext uri="{FF2B5EF4-FFF2-40B4-BE49-F238E27FC236}">
                <a16:creationId xmlns:a16="http://schemas.microsoft.com/office/drawing/2014/main" id="{884101D8-A1DE-F944-9A22-B8F0C361CFE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2C2EBF2D-B8E8-4E49-8122-0B098DB0E839}" type="slidenum">
              <a:rPr lang="en-US" altLang="en-US" sz="1200" smtClean="0"/>
              <a:pPr/>
              <a:t>5</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B7DBCE0B-FBDF-F44E-9035-46734EF22462}"/>
              </a:ext>
            </a:extLst>
          </p:cNvPr>
          <p:cNvSpPr>
            <a:spLocks noGrp="1" noRot="1" noChangeAspect="1" noChangeArrowheads="1" noTextEdit="1"/>
          </p:cNvSpPr>
          <p:nvPr>
            <p:ph type="sldImg"/>
          </p:nvPr>
        </p:nvSpPr>
        <p:spPr>
          <a:ln/>
        </p:spPr>
      </p:sp>
      <p:sp>
        <p:nvSpPr>
          <p:cNvPr id="25602" name="Notes Placeholder 2">
            <a:extLst>
              <a:ext uri="{FF2B5EF4-FFF2-40B4-BE49-F238E27FC236}">
                <a16:creationId xmlns:a16="http://schemas.microsoft.com/office/drawing/2014/main" id="{7730E4AD-8B17-E64C-9649-4A2F7340CE5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ea typeface="ヒラギノ角ゴ Pro W3" panose="020B0300000000000000" pitchFamily="34" charset="-128"/>
              </a:rPr>
              <a:t>Allow participants time to answer before showing hash marks </a:t>
            </a:r>
          </a:p>
        </p:txBody>
      </p:sp>
      <p:sp>
        <p:nvSpPr>
          <p:cNvPr id="25603" name="Slide Number Placeholder 3">
            <a:extLst>
              <a:ext uri="{FF2B5EF4-FFF2-40B4-BE49-F238E27FC236}">
                <a16:creationId xmlns:a16="http://schemas.microsoft.com/office/drawing/2014/main" id="{F39ED49B-A998-E645-A987-42B2D511B1A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D763CA14-473B-8F43-B0F8-20462CCECA98}" type="slidenum">
              <a:rPr lang="en-US" altLang="en-US" sz="1200" smtClean="0"/>
              <a:pPr/>
              <a:t>7</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4AB30CC6-8A64-8849-AFE5-345BB2E76C05}"/>
              </a:ext>
            </a:extLst>
          </p:cNvPr>
          <p:cNvSpPr>
            <a:spLocks noGrp="1" noRot="1" noChangeAspect="1" noChangeArrowheads="1" noTextEdit="1"/>
          </p:cNvSpPr>
          <p:nvPr>
            <p:ph type="sldImg"/>
          </p:nvPr>
        </p:nvSpPr>
        <p:spPr>
          <a:ln/>
        </p:spPr>
      </p:sp>
      <p:sp>
        <p:nvSpPr>
          <p:cNvPr id="27650" name="Notes Placeholder 2">
            <a:extLst>
              <a:ext uri="{FF2B5EF4-FFF2-40B4-BE49-F238E27FC236}">
                <a16:creationId xmlns:a16="http://schemas.microsoft.com/office/drawing/2014/main" id="{38CF8187-9ED1-394E-A4C6-A1E525B4380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a:ea typeface="ヒラギノ角ゴ Pro W3" panose="020B0300000000000000" pitchFamily="34" charset="-128"/>
              </a:rPr>
              <a:t>So now that we understand why MSIX is helpful let’s briefly talk about how it receives information – for school staff, explain the COE process briefly (how students are enrolled in the MEP) </a:t>
            </a:r>
          </a:p>
        </p:txBody>
      </p:sp>
      <p:sp>
        <p:nvSpPr>
          <p:cNvPr id="27651" name="Slide Number Placeholder 3">
            <a:extLst>
              <a:ext uri="{FF2B5EF4-FFF2-40B4-BE49-F238E27FC236}">
                <a16:creationId xmlns:a16="http://schemas.microsoft.com/office/drawing/2014/main" id="{5760AE4C-A7B4-9447-91D7-BF0534C2BF7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50888" indent="-287338">
              <a:defRPr sz="2400">
                <a:solidFill>
                  <a:schemeClr val="tx1"/>
                </a:solidFill>
                <a:latin typeface="Arial" panose="020B0604020202020204" pitchFamily="34" charset="0"/>
                <a:ea typeface="ヒラギノ角ゴ Pro W3" panose="020B0300000000000000" pitchFamily="34" charset="-128"/>
              </a:defRPr>
            </a:lvl2pPr>
            <a:lvl3pPr marL="1154113" indent="-230188">
              <a:defRPr sz="2400">
                <a:solidFill>
                  <a:schemeClr val="tx1"/>
                </a:solidFill>
                <a:latin typeface="Arial" panose="020B0604020202020204" pitchFamily="34" charset="0"/>
                <a:ea typeface="ヒラギノ角ゴ Pro W3" panose="020B0300000000000000" pitchFamily="34" charset="-128"/>
              </a:defRPr>
            </a:lvl3pPr>
            <a:lvl4pPr marL="1617663" indent="-230188">
              <a:defRPr sz="2400">
                <a:solidFill>
                  <a:schemeClr val="tx1"/>
                </a:solidFill>
                <a:latin typeface="Arial" panose="020B0604020202020204" pitchFamily="34" charset="0"/>
                <a:ea typeface="ヒラギノ角ゴ Pro W3" panose="020B0300000000000000" pitchFamily="34" charset="-128"/>
              </a:defRPr>
            </a:lvl4pPr>
            <a:lvl5pPr marL="2079625" indent="-230188">
              <a:defRPr sz="2400">
                <a:solidFill>
                  <a:schemeClr val="tx1"/>
                </a:solidFill>
                <a:latin typeface="Arial" panose="020B0604020202020204" pitchFamily="34" charset="0"/>
                <a:ea typeface="ヒラギノ角ゴ Pro W3" panose="020B0300000000000000" pitchFamily="34" charset="-128"/>
              </a:defRPr>
            </a:lvl5pPr>
            <a:lvl6pPr marL="25368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940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512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9084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E0711705-7E17-4045-A946-943ECE95D9D1}" type="slidenum">
              <a:rPr lang="en-US" altLang="en-US" sz="1200" smtClean="0"/>
              <a:pPr/>
              <a:t>8</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00EA95D4-EE33-964A-8EDF-0758340C447A}"/>
              </a:ext>
            </a:extLst>
          </p:cNvPr>
          <p:cNvSpPr>
            <a:spLocks noGrp="1" noRot="1" noChangeAspect="1" noChangeArrowheads="1" noTextEdit="1"/>
          </p:cNvSpPr>
          <p:nvPr>
            <p:ph type="sldImg"/>
          </p:nvPr>
        </p:nvSpPr>
        <p:spPr>
          <a:ln/>
        </p:spPr>
      </p:sp>
      <p:sp>
        <p:nvSpPr>
          <p:cNvPr id="29698" name="Notes Placeholder 2">
            <a:extLst>
              <a:ext uri="{FF2B5EF4-FFF2-40B4-BE49-F238E27FC236}">
                <a16:creationId xmlns:a16="http://schemas.microsoft.com/office/drawing/2014/main" id="{D7C4F3E0-8B5B-4E4C-9D95-3BC11500882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a:ea typeface="ヒラギノ角ゴ Pro W3" panose="020B0300000000000000" pitchFamily="34" charset="-128"/>
              </a:rPr>
              <a:t>Before we go any further and actually look at the system, it is required that we talk about how MSIX protects student’s information </a:t>
            </a:r>
          </a:p>
        </p:txBody>
      </p:sp>
      <p:sp>
        <p:nvSpPr>
          <p:cNvPr id="29699" name="Slide Number Placeholder 3">
            <a:extLst>
              <a:ext uri="{FF2B5EF4-FFF2-40B4-BE49-F238E27FC236}">
                <a16:creationId xmlns:a16="http://schemas.microsoft.com/office/drawing/2014/main" id="{3DDE1C45-34A6-734B-8C9A-26481A7ADF5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50888" indent="-287338">
              <a:defRPr sz="2400">
                <a:solidFill>
                  <a:schemeClr val="tx1"/>
                </a:solidFill>
                <a:latin typeface="Arial" panose="020B0604020202020204" pitchFamily="34" charset="0"/>
                <a:ea typeface="ヒラギノ角ゴ Pro W3" panose="020B0300000000000000" pitchFamily="34" charset="-128"/>
              </a:defRPr>
            </a:lvl2pPr>
            <a:lvl3pPr marL="1154113" indent="-230188">
              <a:defRPr sz="2400">
                <a:solidFill>
                  <a:schemeClr val="tx1"/>
                </a:solidFill>
                <a:latin typeface="Arial" panose="020B0604020202020204" pitchFamily="34" charset="0"/>
                <a:ea typeface="ヒラギノ角ゴ Pro W3" panose="020B0300000000000000" pitchFamily="34" charset="-128"/>
              </a:defRPr>
            </a:lvl3pPr>
            <a:lvl4pPr marL="1617663" indent="-230188">
              <a:defRPr sz="2400">
                <a:solidFill>
                  <a:schemeClr val="tx1"/>
                </a:solidFill>
                <a:latin typeface="Arial" panose="020B0604020202020204" pitchFamily="34" charset="0"/>
                <a:ea typeface="ヒラギノ角ゴ Pro W3" panose="020B0300000000000000" pitchFamily="34" charset="-128"/>
              </a:defRPr>
            </a:lvl4pPr>
            <a:lvl5pPr marL="2079625" indent="-230188">
              <a:defRPr sz="2400">
                <a:solidFill>
                  <a:schemeClr val="tx1"/>
                </a:solidFill>
                <a:latin typeface="Arial" panose="020B0604020202020204" pitchFamily="34" charset="0"/>
                <a:ea typeface="ヒラギノ角ゴ Pro W3" panose="020B0300000000000000" pitchFamily="34" charset="-128"/>
              </a:defRPr>
            </a:lvl5pPr>
            <a:lvl6pPr marL="25368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940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512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9084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CF8092D6-EF80-B54A-80BF-7B6DA863F74F}" type="slidenum">
              <a:rPr lang="en-US" altLang="en-US" sz="1200" smtClean="0"/>
              <a:pPr/>
              <a:t>9</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056EC386-A029-384B-BE86-E70E6BB6FE8B}"/>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88F0C275-DE11-5F4A-98CC-A661CF108C5E}"/>
              </a:ext>
            </a:extLst>
          </p:cNvPr>
          <p:cNvSpPr>
            <a:spLocks noGrp="1"/>
          </p:cNvSpPr>
          <p:nvPr>
            <p:ph type="body" idx="1"/>
          </p:nvPr>
        </p:nvSpPr>
        <p:spPr/>
        <p:txBody>
          <a:bodyPr/>
          <a:lstStyle/>
          <a:p>
            <a:pPr marL="228600" indent="-228600">
              <a:buFontTx/>
              <a:buAutoNum type="arabicPeriod"/>
              <a:defRPr/>
            </a:pPr>
            <a:r>
              <a:rPr lang="en-US" dirty="0"/>
              <a:t>You should not send student’s names in an e-mail</a:t>
            </a:r>
          </a:p>
          <a:p>
            <a:pPr marL="228600" indent="-228600">
              <a:buFontTx/>
              <a:buAutoNum type="arabicPeriod"/>
              <a:defRPr/>
            </a:pPr>
            <a:r>
              <a:rPr lang="en-US" dirty="0"/>
              <a:t>It is acceptable to send PS IDs, UIDs and/or MSIX IDs to identify children </a:t>
            </a:r>
          </a:p>
          <a:p>
            <a:pPr>
              <a:defRPr/>
            </a:pPr>
            <a:r>
              <a:rPr lang="en-US" dirty="0"/>
              <a:t>** Show Dept of Ed Video on Student Privacy** - this is a requirement of all users of MSIX to watch this video </a:t>
            </a:r>
          </a:p>
        </p:txBody>
      </p:sp>
      <p:sp>
        <p:nvSpPr>
          <p:cNvPr id="31747" name="Slide Number Placeholder 3">
            <a:extLst>
              <a:ext uri="{FF2B5EF4-FFF2-40B4-BE49-F238E27FC236}">
                <a16:creationId xmlns:a16="http://schemas.microsoft.com/office/drawing/2014/main" id="{53DA4C6E-8165-3A4D-9925-5F9A53E3152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82C175E7-D52E-1947-970B-3CD4DF51D7D0}" type="slidenum">
              <a:rPr lang="en-US" altLang="en-US" sz="1200" smtClean="0"/>
              <a:pPr/>
              <a:t>10</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CC6675CF-854B-0049-9E77-AF66AD616E35}"/>
              </a:ext>
            </a:extLst>
          </p:cNvPr>
          <p:cNvSpPr>
            <a:spLocks noGrp="1" noRot="1" noChangeAspect="1" noChangeArrowheads="1" noTextEdit="1"/>
          </p:cNvSpPr>
          <p:nvPr>
            <p:ph type="sldImg"/>
          </p:nvPr>
        </p:nvSpPr>
        <p:spPr>
          <a:ln/>
        </p:spPr>
      </p:sp>
      <p:sp>
        <p:nvSpPr>
          <p:cNvPr id="33794" name="Notes Placeholder 2">
            <a:extLst>
              <a:ext uri="{FF2B5EF4-FFF2-40B4-BE49-F238E27FC236}">
                <a16:creationId xmlns:a16="http://schemas.microsoft.com/office/drawing/2014/main" id="{AB34593E-220F-4743-AB61-6510EB6FFFE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ea typeface="ヒラギノ角ゴ Pro W3" panose="020B0300000000000000" pitchFamily="34" charset="-128"/>
              </a:rPr>
              <a:t>This is a video… click again to start the video </a:t>
            </a:r>
          </a:p>
        </p:txBody>
      </p:sp>
      <p:sp>
        <p:nvSpPr>
          <p:cNvPr id="33795" name="Slide Number Placeholder 3">
            <a:extLst>
              <a:ext uri="{FF2B5EF4-FFF2-40B4-BE49-F238E27FC236}">
                <a16:creationId xmlns:a16="http://schemas.microsoft.com/office/drawing/2014/main" id="{1262AA94-F7A5-CC44-B776-D83577FFB7D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0FBD9F42-F189-1B49-BC39-9026D7A355C5}" type="slidenum">
              <a:rPr lang="en-US" altLang="en-US" sz="1200" smtClean="0"/>
              <a:pPr/>
              <a:t>11</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9A690873-7ECA-F64D-B35C-7BA9E4F167F4}"/>
              </a:ext>
            </a:extLst>
          </p:cNvPr>
          <p:cNvSpPr>
            <a:spLocks noGrp="1" noRot="1" noChangeAspect="1" noChangeArrowheads="1" noTextEdit="1"/>
          </p:cNvSpPr>
          <p:nvPr>
            <p:ph type="sldImg"/>
          </p:nvPr>
        </p:nvSpPr>
        <p:spPr>
          <a:ln/>
        </p:spPr>
      </p:sp>
      <p:sp>
        <p:nvSpPr>
          <p:cNvPr id="35842" name="Notes Placeholder 2">
            <a:extLst>
              <a:ext uri="{FF2B5EF4-FFF2-40B4-BE49-F238E27FC236}">
                <a16:creationId xmlns:a16="http://schemas.microsoft.com/office/drawing/2014/main" id="{AC2B8ABF-E259-2D46-806E-881DADCD91D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ea typeface="ヒラギノ角ゴ Pro W3" panose="020B0300000000000000" pitchFamily="34" charset="-128"/>
              </a:rPr>
              <a:t>This is what will show up after you search for a student. This is the Consolidated View Screen. I have the other options for “view” circled in red. We will look at what historical view also looks like in a later slide. The student’s name is blacked out for privacy, but this is what you will initially see at the top: Student name, MSIX ID, state ID, and gender. In the red box, these are your user tools: (talk about each one briefly) data request, flag for merge, move notice, and export. – describe each one briefly</a:t>
            </a:r>
          </a:p>
        </p:txBody>
      </p:sp>
      <p:sp>
        <p:nvSpPr>
          <p:cNvPr id="35843" name="Slide Number Placeholder 3">
            <a:extLst>
              <a:ext uri="{FF2B5EF4-FFF2-40B4-BE49-F238E27FC236}">
                <a16:creationId xmlns:a16="http://schemas.microsoft.com/office/drawing/2014/main" id="{9F5EDC83-A7EC-E548-9756-B5FDBB68DA0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826ED80F-223C-C448-8384-65ECA8DFEC73}" type="slidenum">
              <a:rPr lang="en-US" altLang="en-US" sz="1200" smtClean="0"/>
              <a:pPr/>
              <a:t>12</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WhitebackPPTCover2">
            <a:extLst>
              <a:ext uri="{FF2B5EF4-FFF2-40B4-BE49-F238E27FC236}">
                <a16:creationId xmlns:a16="http://schemas.microsoft.com/office/drawing/2014/main" id="{E7C532D7-1A20-D149-B648-06FC6CA873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Rectangle 2"/>
          <p:cNvSpPr>
            <a:spLocks noGrp="1" noChangeArrowheads="1"/>
          </p:cNvSpPr>
          <p:nvPr>
            <p:ph type="ctrTitle"/>
          </p:nvPr>
        </p:nvSpPr>
        <p:spPr>
          <a:xfrm>
            <a:off x="685800" y="2286000"/>
            <a:ext cx="7772400" cy="1143000"/>
          </a:xfrm>
        </p:spPr>
        <p:txBody>
          <a:bodyPr/>
          <a:lstStyle>
            <a:lvl1pPr algn="ctr">
              <a:defRPr sz="4000"/>
            </a:lvl1pPr>
          </a:lstStyle>
          <a:p>
            <a:pPr lvl="0"/>
            <a:r>
              <a:rPr lang="en-US" altLang="en-US" noProof="0"/>
              <a:t>Click to edit Master title style</a:t>
            </a:r>
          </a:p>
        </p:txBody>
      </p:sp>
      <p:sp>
        <p:nvSpPr>
          <p:cNvPr id="9219" name="Rectangle 3"/>
          <p:cNvSpPr>
            <a:spLocks noGrp="1" noChangeArrowheads="1"/>
          </p:cNvSpPr>
          <p:nvPr>
            <p:ph type="subTitle" idx="1"/>
          </p:nvPr>
        </p:nvSpPr>
        <p:spPr>
          <a:xfrm>
            <a:off x="1371600" y="3886200"/>
            <a:ext cx="6400800" cy="1752600"/>
          </a:xfrm>
        </p:spPr>
        <p:txBody>
          <a:bodyPr/>
          <a:lstStyle>
            <a:lvl1pPr marL="0" indent="0" algn="ctr">
              <a:buFontTx/>
              <a:buNone/>
              <a:defRPr sz="2800"/>
            </a:lvl1pPr>
          </a:lstStyle>
          <a:p>
            <a:pPr lvl="0"/>
            <a:r>
              <a:rPr lang="en-US" altLang="en-US" noProof="0"/>
              <a:t>Click to edit Master subtitle style</a:t>
            </a:r>
          </a:p>
        </p:txBody>
      </p:sp>
      <p:sp>
        <p:nvSpPr>
          <p:cNvPr id="5" name="Slide Number Placeholder 6">
            <a:extLst>
              <a:ext uri="{FF2B5EF4-FFF2-40B4-BE49-F238E27FC236}">
                <a16:creationId xmlns:a16="http://schemas.microsoft.com/office/drawing/2014/main" id="{D7D3B326-CCB5-A946-902B-FD962D6FFBAD}"/>
              </a:ext>
            </a:extLst>
          </p:cNvPr>
          <p:cNvSpPr>
            <a:spLocks noGrp="1" noChangeArrowheads="1"/>
          </p:cNvSpPr>
          <p:nvPr>
            <p:ph type="sldNum" sz="quarter" idx="10"/>
          </p:nvPr>
        </p:nvSpPr>
        <p:spPr/>
        <p:txBody>
          <a:bodyPr/>
          <a:lstStyle>
            <a:lvl1pPr>
              <a:defRPr>
                <a:solidFill>
                  <a:schemeClr val="folHlink"/>
                </a:solidFill>
              </a:defRPr>
            </a:lvl1pPr>
          </a:lstStyle>
          <a:p>
            <a:pPr>
              <a:defRPr/>
            </a:pPr>
            <a:fld id="{89DA37FE-FCC4-F44D-9FEF-2810BD3A8894}" type="slidenum">
              <a:rPr lang="en-US" altLang="en-US"/>
              <a:pPr>
                <a:defRPr/>
              </a:pPr>
              <a:t>‹#›</a:t>
            </a:fld>
            <a:endParaRPr lang="en-US" altLang="en-US"/>
          </a:p>
        </p:txBody>
      </p:sp>
    </p:spTree>
    <p:extLst>
      <p:ext uri="{BB962C8B-B14F-4D97-AF65-F5344CB8AC3E}">
        <p14:creationId xmlns:p14="http://schemas.microsoft.com/office/powerpoint/2010/main" val="1247003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F5057A09-F0D2-1246-87F6-4F1F7DF71F10}"/>
              </a:ext>
            </a:extLst>
          </p:cNvPr>
          <p:cNvSpPr>
            <a:spLocks noGrp="1" noChangeArrowheads="1"/>
          </p:cNvSpPr>
          <p:nvPr>
            <p:ph type="sldNum" sz="quarter" idx="10"/>
          </p:nvPr>
        </p:nvSpPr>
        <p:spPr>
          <a:ln/>
        </p:spPr>
        <p:txBody>
          <a:bodyPr/>
          <a:lstStyle>
            <a:lvl1pPr>
              <a:defRPr/>
            </a:lvl1pPr>
          </a:lstStyle>
          <a:p>
            <a:pPr>
              <a:defRPr/>
            </a:pPr>
            <a:fld id="{C5AB3F53-22E7-4D43-BB80-BE9F28630B73}" type="slidenum">
              <a:rPr lang="en-US" altLang="en-US"/>
              <a:pPr>
                <a:defRPr/>
              </a:pPr>
              <a:t>‹#›</a:t>
            </a:fld>
            <a:endParaRPr lang="en-US" altLang="en-US"/>
          </a:p>
        </p:txBody>
      </p:sp>
    </p:spTree>
    <p:extLst>
      <p:ext uri="{BB962C8B-B14F-4D97-AF65-F5344CB8AC3E}">
        <p14:creationId xmlns:p14="http://schemas.microsoft.com/office/powerpoint/2010/main" val="2459316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C629DA31-594D-F344-A7E2-53945DF2204E}"/>
              </a:ext>
            </a:extLst>
          </p:cNvPr>
          <p:cNvSpPr>
            <a:spLocks noGrp="1" noChangeArrowheads="1"/>
          </p:cNvSpPr>
          <p:nvPr>
            <p:ph type="sldNum" sz="quarter" idx="10"/>
          </p:nvPr>
        </p:nvSpPr>
        <p:spPr>
          <a:ln/>
        </p:spPr>
        <p:txBody>
          <a:bodyPr/>
          <a:lstStyle>
            <a:lvl1pPr>
              <a:defRPr/>
            </a:lvl1pPr>
          </a:lstStyle>
          <a:p>
            <a:pPr>
              <a:defRPr/>
            </a:pPr>
            <a:fld id="{E73FCEC6-A272-984E-B88A-6B161C6B963C}" type="slidenum">
              <a:rPr lang="en-US" altLang="en-US"/>
              <a:pPr>
                <a:defRPr/>
              </a:pPr>
              <a:t>‹#›</a:t>
            </a:fld>
            <a:endParaRPr lang="en-US" altLang="en-US"/>
          </a:p>
        </p:txBody>
      </p:sp>
    </p:spTree>
    <p:extLst>
      <p:ext uri="{BB962C8B-B14F-4D97-AF65-F5344CB8AC3E}">
        <p14:creationId xmlns:p14="http://schemas.microsoft.com/office/powerpoint/2010/main" val="181339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DCD454E8-3549-354F-A9B9-41354EC6D933}"/>
              </a:ext>
            </a:extLst>
          </p:cNvPr>
          <p:cNvSpPr>
            <a:spLocks noGrp="1" noChangeArrowheads="1"/>
          </p:cNvSpPr>
          <p:nvPr>
            <p:ph type="sldNum" sz="quarter" idx="10"/>
          </p:nvPr>
        </p:nvSpPr>
        <p:spPr>
          <a:ln/>
        </p:spPr>
        <p:txBody>
          <a:bodyPr/>
          <a:lstStyle>
            <a:lvl1pPr>
              <a:defRPr/>
            </a:lvl1pPr>
          </a:lstStyle>
          <a:p>
            <a:pPr>
              <a:defRPr/>
            </a:pPr>
            <a:fld id="{DFD83609-9C45-2645-8856-051E597B1582}" type="slidenum">
              <a:rPr lang="en-US" altLang="en-US"/>
              <a:pPr>
                <a:defRPr/>
              </a:pPr>
              <a:t>‹#›</a:t>
            </a:fld>
            <a:endParaRPr lang="en-US" altLang="en-US"/>
          </a:p>
        </p:txBody>
      </p:sp>
    </p:spTree>
    <p:extLst>
      <p:ext uri="{BB962C8B-B14F-4D97-AF65-F5344CB8AC3E}">
        <p14:creationId xmlns:p14="http://schemas.microsoft.com/office/powerpoint/2010/main" val="1956371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6">
            <a:extLst>
              <a:ext uri="{FF2B5EF4-FFF2-40B4-BE49-F238E27FC236}">
                <a16:creationId xmlns:a16="http://schemas.microsoft.com/office/drawing/2014/main" id="{B69B987C-83A2-5B45-8621-13323431E2AE}"/>
              </a:ext>
            </a:extLst>
          </p:cNvPr>
          <p:cNvSpPr>
            <a:spLocks noGrp="1" noChangeArrowheads="1"/>
          </p:cNvSpPr>
          <p:nvPr>
            <p:ph type="sldNum" sz="quarter" idx="10"/>
          </p:nvPr>
        </p:nvSpPr>
        <p:spPr>
          <a:ln/>
        </p:spPr>
        <p:txBody>
          <a:bodyPr/>
          <a:lstStyle>
            <a:lvl1pPr>
              <a:defRPr/>
            </a:lvl1pPr>
          </a:lstStyle>
          <a:p>
            <a:pPr>
              <a:defRPr/>
            </a:pPr>
            <a:fld id="{EC8D82B7-F4CF-CB4D-B889-B9D7E924557D}" type="slidenum">
              <a:rPr lang="en-US" altLang="en-US"/>
              <a:pPr>
                <a:defRPr/>
              </a:pPr>
              <a:t>‹#›</a:t>
            </a:fld>
            <a:endParaRPr lang="en-US" altLang="en-US"/>
          </a:p>
        </p:txBody>
      </p:sp>
    </p:spTree>
    <p:extLst>
      <p:ext uri="{BB962C8B-B14F-4D97-AF65-F5344CB8AC3E}">
        <p14:creationId xmlns:p14="http://schemas.microsoft.com/office/powerpoint/2010/main" val="623885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00200"/>
            <a:ext cx="38100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27789DF9-67BD-6E4A-BC49-74F9D665BDC0}"/>
              </a:ext>
            </a:extLst>
          </p:cNvPr>
          <p:cNvSpPr>
            <a:spLocks noGrp="1" noChangeArrowheads="1"/>
          </p:cNvSpPr>
          <p:nvPr>
            <p:ph type="sldNum" sz="quarter" idx="10"/>
          </p:nvPr>
        </p:nvSpPr>
        <p:spPr>
          <a:ln/>
        </p:spPr>
        <p:txBody>
          <a:bodyPr/>
          <a:lstStyle>
            <a:lvl1pPr>
              <a:defRPr/>
            </a:lvl1pPr>
          </a:lstStyle>
          <a:p>
            <a:pPr>
              <a:defRPr/>
            </a:pPr>
            <a:fld id="{92D63B10-D550-4E44-BEC7-CFF58A1454C3}" type="slidenum">
              <a:rPr lang="en-US" altLang="en-US"/>
              <a:pPr>
                <a:defRPr/>
              </a:pPr>
              <a:t>‹#›</a:t>
            </a:fld>
            <a:endParaRPr lang="en-US" altLang="en-US"/>
          </a:p>
        </p:txBody>
      </p:sp>
    </p:spTree>
    <p:extLst>
      <p:ext uri="{BB962C8B-B14F-4D97-AF65-F5344CB8AC3E}">
        <p14:creationId xmlns:p14="http://schemas.microsoft.com/office/powerpoint/2010/main" val="2690284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3D74B345-105E-DE4B-A2C9-9DAA7375FB51}"/>
              </a:ext>
            </a:extLst>
          </p:cNvPr>
          <p:cNvSpPr>
            <a:spLocks noGrp="1" noChangeArrowheads="1"/>
          </p:cNvSpPr>
          <p:nvPr>
            <p:ph type="sldNum" sz="quarter" idx="10"/>
          </p:nvPr>
        </p:nvSpPr>
        <p:spPr>
          <a:ln/>
        </p:spPr>
        <p:txBody>
          <a:bodyPr/>
          <a:lstStyle>
            <a:lvl1pPr>
              <a:defRPr/>
            </a:lvl1pPr>
          </a:lstStyle>
          <a:p>
            <a:pPr>
              <a:defRPr/>
            </a:pPr>
            <a:fld id="{87EE978A-7AFC-3C46-AA61-2F9C72B54D5B}" type="slidenum">
              <a:rPr lang="en-US" altLang="en-US"/>
              <a:pPr>
                <a:defRPr/>
              </a:pPr>
              <a:t>‹#›</a:t>
            </a:fld>
            <a:endParaRPr lang="en-US" altLang="en-US"/>
          </a:p>
        </p:txBody>
      </p:sp>
    </p:spTree>
    <p:extLst>
      <p:ext uri="{BB962C8B-B14F-4D97-AF65-F5344CB8AC3E}">
        <p14:creationId xmlns:p14="http://schemas.microsoft.com/office/powerpoint/2010/main" val="3681621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5854C8FF-9F56-434B-A98D-B8D769C09A85}"/>
              </a:ext>
            </a:extLst>
          </p:cNvPr>
          <p:cNvSpPr>
            <a:spLocks noGrp="1" noChangeArrowheads="1"/>
          </p:cNvSpPr>
          <p:nvPr>
            <p:ph type="sldNum" sz="quarter" idx="10"/>
          </p:nvPr>
        </p:nvSpPr>
        <p:spPr>
          <a:ln/>
        </p:spPr>
        <p:txBody>
          <a:bodyPr/>
          <a:lstStyle>
            <a:lvl1pPr>
              <a:defRPr/>
            </a:lvl1pPr>
          </a:lstStyle>
          <a:p>
            <a:pPr>
              <a:defRPr/>
            </a:pPr>
            <a:fld id="{ED35E4D4-1AA5-A942-908A-5CBA9EC16711}" type="slidenum">
              <a:rPr lang="en-US" altLang="en-US"/>
              <a:pPr>
                <a:defRPr/>
              </a:pPr>
              <a:t>‹#›</a:t>
            </a:fld>
            <a:endParaRPr lang="en-US" altLang="en-US"/>
          </a:p>
        </p:txBody>
      </p:sp>
    </p:spTree>
    <p:extLst>
      <p:ext uri="{BB962C8B-B14F-4D97-AF65-F5344CB8AC3E}">
        <p14:creationId xmlns:p14="http://schemas.microsoft.com/office/powerpoint/2010/main" val="2890009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5591A53A-9117-0C40-B408-6F86A1A51607}"/>
              </a:ext>
            </a:extLst>
          </p:cNvPr>
          <p:cNvSpPr>
            <a:spLocks noGrp="1" noChangeArrowheads="1"/>
          </p:cNvSpPr>
          <p:nvPr>
            <p:ph type="sldNum" sz="quarter" idx="10"/>
          </p:nvPr>
        </p:nvSpPr>
        <p:spPr>
          <a:ln/>
        </p:spPr>
        <p:txBody>
          <a:bodyPr/>
          <a:lstStyle>
            <a:lvl1pPr>
              <a:defRPr/>
            </a:lvl1pPr>
          </a:lstStyle>
          <a:p>
            <a:pPr>
              <a:defRPr/>
            </a:pPr>
            <a:fld id="{4416F861-CEF0-A640-9E0A-3E778C7ED7C5}" type="slidenum">
              <a:rPr lang="en-US" altLang="en-US"/>
              <a:pPr>
                <a:defRPr/>
              </a:pPr>
              <a:t>‹#›</a:t>
            </a:fld>
            <a:endParaRPr lang="en-US" altLang="en-US"/>
          </a:p>
        </p:txBody>
      </p:sp>
    </p:spTree>
    <p:extLst>
      <p:ext uri="{BB962C8B-B14F-4D97-AF65-F5344CB8AC3E}">
        <p14:creationId xmlns:p14="http://schemas.microsoft.com/office/powerpoint/2010/main" val="4156956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6">
            <a:extLst>
              <a:ext uri="{FF2B5EF4-FFF2-40B4-BE49-F238E27FC236}">
                <a16:creationId xmlns:a16="http://schemas.microsoft.com/office/drawing/2014/main" id="{1CC54E63-DC84-3D45-A795-DB96EEDF1DAD}"/>
              </a:ext>
            </a:extLst>
          </p:cNvPr>
          <p:cNvSpPr>
            <a:spLocks noGrp="1" noChangeArrowheads="1"/>
          </p:cNvSpPr>
          <p:nvPr>
            <p:ph type="sldNum" sz="quarter" idx="10"/>
          </p:nvPr>
        </p:nvSpPr>
        <p:spPr>
          <a:ln/>
        </p:spPr>
        <p:txBody>
          <a:bodyPr/>
          <a:lstStyle>
            <a:lvl1pPr>
              <a:defRPr/>
            </a:lvl1pPr>
          </a:lstStyle>
          <a:p>
            <a:pPr>
              <a:defRPr/>
            </a:pPr>
            <a:fld id="{064589D5-4598-3949-86A3-C23FB315C312}" type="slidenum">
              <a:rPr lang="en-US" altLang="en-US"/>
              <a:pPr>
                <a:defRPr/>
              </a:pPr>
              <a:t>‹#›</a:t>
            </a:fld>
            <a:endParaRPr lang="en-US" altLang="en-US"/>
          </a:p>
        </p:txBody>
      </p:sp>
    </p:spTree>
    <p:extLst>
      <p:ext uri="{BB962C8B-B14F-4D97-AF65-F5344CB8AC3E}">
        <p14:creationId xmlns:p14="http://schemas.microsoft.com/office/powerpoint/2010/main" val="1851554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6">
            <a:extLst>
              <a:ext uri="{FF2B5EF4-FFF2-40B4-BE49-F238E27FC236}">
                <a16:creationId xmlns:a16="http://schemas.microsoft.com/office/drawing/2014/main" id="{4868A910-90D2-6949-B65A-6210BFA138EB}"/>
              </a:ext>
            </a:extLst>
          </p:cNvPr>
          <p:cNvSpPr>
            <a:spLocks noGrp="1" noChangeArrowheads="1"/>
          </p:cNvSpPr>
          <p:nvPr>
            <p:ph type="sldNum" sz="quarter" idx="10"/>
          </p:nvPr>
        </p:nvSpPr>
        <p:spPr>
          <a:ln/>
        </p:spPr>
        <p:txBody>
          <a:bodyPr/>
          <a:lstStyle>
            <a:lvl1pPr>
              <a:defRPr/>
            </a:lvl1pPr>
          </a:lstStyle>
          <a:p>
            <a:pPr>
              <a:defRPr/>
            </a:pPr>
            <a:fld id="{56E14A59-62E7-B547-937A-43BD7441ABC2}" type="slidenum">
              <a:rPr lang="en-US" altLang="en-US"/>
              <a:pPr>
                <a:defRPr/>
              </a:pPr>
              <a:t>‹#›</a:t>
            </a:fld>
            <a:endParaRPr lang="en-US" altLang="en-US"/>
          </a:p>
        </p:txBody>
      </p:sp>
    </p:spTree>
    <p:extLst>
      <p:ext uri="{BB962C8B-B14F-4D97-AF65-F5344CB8AC3E}">
        <p14:creationId xmlns:p14="http://schemas.microsoft.com/office/powerpoint/2010/main" val="1823008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WhitebackPPTCover2_3">
            <a:extLst>
              <a:ext uri="{FF2B5EF4-FFF2-40B4-BE49-F238E27FC236}">
                <a16:creationId xmlns:a16="http://schemas.microsoft.com/office/drawing/2014/main" id="{97584453-DFF4-3D45-BA5C-C727B97E936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35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B88BFA57-09FF-714A-BFCE-9D1776729934}"/>
              </a:ext>
            </a:extLst>
          </p:cNvPr>
          <p:cNvSpPr>
            <a:spLocks noGrp="1" noChangeArrowheads="1"/>
          </p:cNvSpPr>
          <p:nvPr>
            <p:ph type="title"/>
          </p:nvPr>
        </p:nvSpPr>
        <p:spPr bwMode="auto">
          <a:xfrm>
            <a:off x="685800" y="304800"/>
            <a:ext cx="77724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EB76D766-6D09-9548-9C90-D92BDA87FFF5}"/>
              </a:ext>
            </a:extLst>
          </p:cNvPr>
          <p:cNvSpPr>
            <a:spLocks noGrp="1" noChangeArrowheads="1"/>
          </p:cNvSpPr>
          <p:nvPr>
            <p:ph type="body" idx="1"/>
          </p:nvPr>
        </p:nvSpPr>
        <p:spPr bwMode="auto">
          <a:xfrm>
            <a:off x="685800" y="1600200"/>
            <a:ext cx="77724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a:extLst>
              <a:ext uri="{FF2B5EF4-FFF2-40B4-BE49-F238E27FC236}">
                <a16:creationId xmlns:a16="http://schemas.microsoft.com/office/drawing/2014/main" id="{11620A7B-3911-244B-A246-BD2E438DC885}"/>
              </a:ext>
            </a:extLst>
          </p:cNvPr>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a:solidFill>
                  <a:srgbClr val="245292"/>
                </a:solidFill>
              </a:defRPr>
            </a:lvl1pPr>
          </a:lstStyle>
          <a:p>
            <a:pPr>
              <a:defRPr/>
            </a:pPr>
            <a:fld id="{B35164AF-CA71-CC40-9D58-248AC23CD86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91"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rtl="0" eaLnBrk="0" fontAlgn="base" hangingPunct="0">
        <a:spcBef>
          <a:spcPct val="0"/>
        </a:spcBef>
        <a:spcAft>
          <a:spcPct val="0"/>
        </a:spcAft>
        <a:defRPr sz="3800" b="1" kern="1200">
          <a:solidFill>
            <a:srgbClr val="A2BC36"/>
          </a:solidFill>
          <a:latin typeface="+mj-lt"/>
          <a:ea typeface="+mj-ea"/>
          <a:cs typeface="+mj-cs"/>
        </a:defRPr>
      </a:lvl1pPr>
      <a:lvl2pPr algn="l" rtl="0" eaLnBrk="0" fontAlgn="base" hangingPunct="0">
        <a:spcBef>
          <a:spcPct val="0"/>
        </a:spcBef>
        <a:spcAft>
          <a:spcPct val="0"/>
        </a:spcAft>
        <a:defRPr sz="3800" b="1">
          <a:solidFill>
            <a:srgbClr val="A2BC36"/>
          </a:solidFill>
          <a:latin typeface="Arial" panose="020B0604020202020204" pitchFamily="34" charset="0"/>
          <a:ea typeface="ヒラギノ角ゴ Pro W3" pitchFamily="1" charset="-128"/>
        </a:defRPr>
      </a:lvl2pPr>
      <a:lvl3pPr algn="l" rtl="0" eaLnBrk="0" fontAlgn="base" hangingPunct="0">
        <a:spcBef>
          <a:spcPct val="0"/>
        </a:spcBef>
        <a:spcAft>
          <a:spcPct val="0"/>
        </a:spcAft>
        <a:defRPr sz="3800" b="1">
          <a:solidFill>
            <a:srgbClr val="A2BC36"/>
          </a:solidFill>
          <a:latin typeface="Arial" panose="020B0604020202020204" pitchFamily="34" charset="0"/>
          <a:ea typeface="ヒラギノ角ゴ Pro W3" pitchFamily="1" charset="-128"/>
        </a:defRPr>
      </a:lvl3pPr>
      <a:lvl4pPr algn="l" rtl="0" eaLnBrk="0" fontAlgn="base" hangingPunct="0">
        <a:spcBef>
          <a:spcPct val="0"/>
        </a:spcBef>
        <a:spcAft>
          <a:spcPct val="0"/>
        </a:spcAft>
        <a:defRPr sz="3800" b="1">
          <a:solidFill>
            <a:srgbClr val="A2BC36"/>
          </a:solidFill>
          <a:latin typeface="Arial" panose="020B0604020202020204" pitchFamily="34" charset="0"/>
          <a:ea typeface="ヒラギノ角ゴ Pro W3" pitchFamily="1" charset="-128"/>
        </a:defRPr>
      </a:lvl4pPr>
      <a:lvl5pPr algn="l" rtl="0" eaLnBrk="0" fontAlgn="base" hangingPunct="0">
        <a:spcBef>
          <a:spcPct val="0"/>
        </a:spcBef>
        <a:spcAft>
          <a:spcPct val="0"/>
        </a:spcAft>
        <a:defRPr sz="3800" b="1">
          <a:solidFill>
            <a:srgbClr val="A2BC36"/>
          </a:solidFill>
          <a:latin typeface="Arial" panose="020B0604020202020204" pitchFamily="34" charset="0"/>
          <a:ea typeface="ヒラギノ角ゴ Pro W3" pitchFamily="1" charset="-128"/>
        </a:defRPr>
      </a:lvl5pPr>
      <a:lvl6pPr marL="457200" algn="l" rtl="0" fontAlgn="base">
        <a:spcBef>
          <a:spcPct val="0"/>
        </a:spcBef>
        <a:spcAft>
          <a:spcPct val="0"/>
        </a:spcAft>
        <a:defRPr sz="3800" b="1">
          <a:solidFill>
            <a:srgbClr val="A2BC36"/>
          </a:solidFill>
          <a:latin typeface="Arial" panose="020B0604020202020204" pitchFamily="34" charset="0"/>
          <a:ea typeface="ヒラギノ角ゴ Pro W3" pitchFamily="1" charset="-128"/>
        </a:defRPr>
      </a:lvl6pPr>
      <a:lvl7pPr marL="914400" algn="l" rtl="0" fontAlgn="base">
        <a:spcBef>
          <a:spcPct val="0"/>
        </a:spcBef>
        <a:spcAft>
          <a:spcPct val="0"/>
        </a:spcAft>
        <a:defRPr sz="3800" b="1">
          <a:solidFill>
            <a:srgbClr val="A2BC36"/>
          </a:solidFill>
          <a:latin typeface="Arial" panose="020B0604020202020204" pitchFamily="34" charset="0"/>
          <a:ea typeface="ヒラギノ角ゴ Pro W3" pitchFamily="1" charset="-128"/>
        </a:defRPr>
      </a:lvl7pPr>
      <a:lvl8pPr marL="1371600" algn="l" rtl="0" fontAlgn="base">
        <a:spcBef>
          <a:spcPct val="0"/>
        </a:spcBef>
        <a:spcAft>
          <a:spcPct val="0"/>
        </a:spcAft>
        <a:defRPr sz="3800" b="1">
          <a:solidFill>
            <a:srgbClr val="A2BC36"/>
          </a:solidFill>
          <a:latin typeface="Arial" panose="020B0604020202020204" pitchFamily="34" charset="0"/>
          <a:ea typeface="ヒラギノ角ゴ Pro W3" pitchFamily="1" charset="-128"/>
        </a:defRPr>
      </a:lvl8pPr>
      <a:lvl9pPr marL="1828800" algn="l" rtl="0" fontAlgn="base">
        <a:spcBef>
          <a:spcPct val="0"/>
        </a:spcBef>
        <a:spcAft>
          <a:spcPct val="0"/>
        </a:spcAft>
        <a:defRPr sz="3800" b="1">
          <a:solidFill>
            <a:srgbClr val="A2BC36"/>
          </a:solidFill>
          <a:latin typeface="Arial" panose="020B0604020202020204" pitchFamily="34" charset="0"/>
          <a:ea typeface="ヒラギノ角ゴ Pro W3" pitchFamily="1" charset="-128"/>
        </a:defRPr>
      </a:lvl9pPr>
    </p:titleStyle>
    <p:bodyStyle>
      <a:lvl1pPr marL="342900" indent="-342900" algn="l" rtl="0" eaLnBrk="0" fontAlgn="base" hangingPunct="0">
        <a:spcBef>
          <a:spcPct val="20000"/>
        </a:spcBef>
        <a:spcAft>
          <a:spcPct val="0"/>
        </a:spcAft>
        <a:buChar char="•"/>
        <a:defRPr sz="3000" kern="1200">
          <a:solidFill>
            <a:srgbClr val="7F1353"/>
          </a:solidFill>
          <a:latin typeface="+mn-lt"/>
          <a:ea typeface="+mn-ea"/>
          <a:cs typeface="+mn-cs"/>
        </a:defRPr>
      </a:lvl1pPr>
      <a:lvl2pPr marL="742950" indent="-285750" algn="l" rtl="0" eaLnBrk="0" fontAlgn="base" hangingPunct="0">
        <a:spcBef>
          <a:spcPct val="20000"/>
        </a:spcBef>
        <a:spcAft>
          <a:spcPct val="0"/>
        </a:spcAft>
        <a:buChar char="–"/>
        <a:defRPr sz="2800" kern="1200">
          <a:solidFill>
            <a:srgbClr val="7F1353"/>
          </a:solidFill>
          <a:latin typeface="+mn-lt"/>
          <a:ea typeface="+mn-ea"/>
          <a:cs typeface="+mn-cs"/>
        </a:defRPr>
      </a:lvl2pPr>
      <a:lvl3pPr marL="1143000" indent="-228600" algn="l" rtl="0" eaLnBrk="0" fontAlgn="base" hangingPunct="0">
        <a:spcBef>
          <a:spcPct val="20000"/>
        </a:spcBef>
        <a:spcAft>
          <a:spcPct val="0"/>
        </a:spcAft>
        <a:buChar char="•"/>
        <a:defRPr sz="2400" kern="1200">
          <a:solidFill>
            <a:srgbClr val="7F1353"/>
          </a:solidFill>
          <a:latin typeface="+mn-lt"/>
          <a:ea typeface="+mn-ea"/>
          <a:cs typeface="+mn-cs"/>
        </a:defRPr>
      </a:lvl3pPr>
      <a:lvl4pPr marL="1600200" indent="-228600" algn="l" rtl="0" eaLnBrk="0" fontAlgn="base" hangingPunct="0">
        <a:spcBef>
          <a:spcPct val="20000"/>
        </a:spcBef>
        <a:spcAft>
          <a:spcPct val="0"/>
        </a:spcAft>
        <a:buChar char="–"/>
        <a:defRPr sz="2000" kern="1200">
          <a:solidFill>
            <a:srgbClr val="7F1353"/>
          </a:solidFill>
          <a:latin typeface="+mn-lt"/>
          <a:ea typeface="+mn-ea"/>
          <a:cs typeface="+mn-cs"/>
        </a:defRPr>
      </a:lvl4pPr>
      <a:lvl5pPr marL="2057400" indent="-228600" algn="l" rtl="0" eaLnBrk="0" fontAlgn="base" hangingPunct="0">
        <a:spcBef>
          <a:spcPct val="20000"/>
        </a:spcBef>
        <a:spcAft>
          <a:spcPct val="0"/>
        </a:spcAft>
        <a:buChar char="»"/>
        <a:defRPr sz="2000" kern="1200">
          <a:solidFill>
            <a:srgbClr val="7F135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tudentprivacy.ed.gov/training/email-and-student-privacy"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ncpublicschools.org/docs/mep/resources/data/msix/msix-manual.pdf"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mailto:Heriberto.corral@dpi.nc.gov"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mailto:heriberto.corral@dpi.nc.gov"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1EF1D226-7993-3B41-892D-7D177356253E}"/>
              </a:ext>
            </a:extLst>
          </p:cNvPr>
          <p:cNvSpPr>
            <a:spLocks noGrp="1" noChangeArrowheads="1"/>
          </p:cNvSpPr>
          <p:nvPr>
            <p:ph type="ctrTitle"/>
          </p:nvPr>
        </p:nvSpPr>
        <p:spPr>
          <a:xfrm>
            <a:off x="685800" y="2308225"/>
            <a:ext cx="7772400" cy="1143000"/>
          </a:xfrm>
        </p:spPr>
        <p:txBody>
          <a:bodyPr/>
          <a:lstStyle/>
          <a:p>
            <a:pPr eaLnBrk="1" hangingPunct="1"/>
            <a:r>
              <a:rPr lang="en-US" altLang="en-US"/>
              <a:t>Migrant Student Information Exchange (MSIX): A Tool for School Staff  </a:t>
            </a:r>
          </a:p>
        </p:txBody>
      </p:sp>
      <p:sp>
        <p:nvSpPr>
          <p:cNvPr id="15362" name="Rectangle 3">
            <a:extLst>
              <a:ext uri="{FF2B5EF4-FFF2-40B4-BE49-F238E27FC236}">
                <a16:creationId xmlns:a16="http://schemas.microsoft.com/office/drawing/2014/main" id="{049E161D-8271-A740-8568-23F1B3949531}"/>
              </a:ext>
            </a:extLst>
          </p:cNvPr>
          <p:cNvSpPr>
            <a:spLocks noGrp="1" noChangeArrowheads="1"/>
          </p:cNvSpPr>
          <p:nvPr>
            <p:ph type="subTitle" idx="1"/>
          </p:nvPr>
        </p:nvSpPr>
        <p:spPr/>
        <p:txBody>
          <a:bodyPr/>
          <a:lstStyle/>
          <a:p>
            <a:pPr eaLnBrk="1" hangingPunct="1"/>
            <a:r>
              <a:rPr lang="en-US" altLang="en-US"/>
              <a:t>NC DPI- Migrant Education Program </a:t>
            </a:r>
          </a:p>
          <a:p>
            <a:pPr eaLnBrk="1" hangingPunct="1"/>
            <a:r>
              <a:rPr lang="en-US" altLang="en-US"/>
              <a:t>Division of Federal Program Monitoring and Support</a:t>
            </a:r>
          </a:p>
          <a:p>
            <a:pPr eaLnBrk="1" hangingPunct="1"/>
            <a:endParaRPr lang="en-US" altLang="en-US"/>
          </a:p>
          <a:p>
            <a:pPr eaLnBrk="1" hangingPunct="1"/>
            <a:r>
              <a:rPr lang="en-US" altLang="en-US" sz="1400"/>
              <a:t>Updated May 2020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3C38687D-4388-824A-8395-C823E47F27F7}"/>
              </a:ext>
            </a:extLst>
          </p:cNvPr>
          <p:cNvSpPr>
            <a:spLocks noGrp="1" noChangeArrowheads="1"/>
          </p:cNvSpPr>
          <p:nvPr>
            <p:ph type="title"/>
          </p:nvPr>
        </p:nvSpPr>
        <p:spPr>
          <a:xfrm>
            <a:off x="457200" y="457200"/>
            <a:ext cx="7886700" cy="1362075"/>
          </a:xfrm>
        </p:spPr>
        <p:txBody>
          <a:bodyPr/>
          <a:lstStyle/>
          <a:p>
            <a:r>
              <a:rPr lang="en-US" altLang="en-US"/>
              <a:t>Let’s take a poll! </a:t>
            </a:r>
          </a:p>
        </p:txBody>
      </p:sp>
      <p:sp>
        <p:nvSpPr>
          <p:cNvPr id="30722" name="Text Placeholder 2">
            <a:extLst>
              <a:ext uri="{FF2B5EF4-FFF2-40B4-BE49-F238E27FC236}">
                <a16:creationId xmlns:a16="http://schemas.microsoft.com/office/drawing/2014/main" id="{3A7FD72C-6E89-7640-9ED6-0B76E19600B9}"/>
              </a:ext>
            </a:extLst>
          </p:cNvPr>
          <p:cNvSpPr>
            <a:spLocks noGrp="1" noChangeArrowheads="1"/>
          </p:cNvSpPr>
          <p:nvPr>
            <p:ph type="body" idx="1"/>
          </p:nvPr>
        </p:nvSpPr>
        <p:spPr>
          <a:xfrm>
            <a:off x="460375" y="1909763"/>
            <a:ext cx="7886700" cy="1500187"/>
          </a:xfrm>
        </p:spPr>
        <p:txBody>
          <a:bodyPr/>
          <a:lstStyle/>
          <a:p>
            <a:pPr marL="457200" indent="-457200">
              <a:buFontTx/>
              <a:buAutoNum type="arabicPeriod"/>
            </a:pPr>
            <a:r>
              <a:rPr lang="en-US" altLang="en-US"/>
              <a:t>Should you send students’ names in e-mails?</a:t>
            </a:r>
          </a:p>
          <a:p>
            <a:pPr marL="457200" indent="-457200">
              <a:buFontTx/>
              <a:buAutoNum type="arabicPeriod"/>
            </a:pPr>
            <a:r>
              <a:rPr lang="en-US" altLang="en-US"/>
              <a:t>Should you send UIDs in e-mails?  </a:t>
            </a:r>
          </a:p>
        </p:txBody>
      </p:sp>
      <p:sp>
        <p:nvSpPr>
          <p:cNvPr id="30723" name="TextBox 1">
            <a:extLst>
              <a:ext uri="{FF2B5EF4-FFF2-40B4-BE49-F238E27FC236}">
                <a16:creationId xmlns:a16="http://schemas.microsoft.com/office/drawing/2014/main" id="{A2423F3A-40C9-2D4E-9E0D-DB3D64D0119E}"/>
              </a:ext>
            </a:extLst>
          </p:cNvPr>
          <p:cNvSpPr txBox="1">
            <a:spLocks noChangeArrowheads="1"/>
          </p:cNvSpPr>
          <p:nvPr/>
        </p:nvSpPr>
        <p:spPr bwMode="auto">
          <a:xfrm>
            <a:off x="228600" y="4876800"/>
            <a:ext cx="8305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000">
                <a:solidFill>
                  <a:srgbClr val="7F1353"/>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rgbClr val="7F1353"/>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rgbClr val="7F1353"/>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rgbClr val="7F1353"/>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rgbClr val="7F1353"/>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400">
                <a:solidFill>
                  <a:srgbClr val="FF0000"/>
                </a:solidFill>
                <a:hlinkClick r:id="rId3"/>
              </a:rPr>
              <a:t>Now let’s watch a brief video on keep student info secure</a:t>
            </a:r>
            <a:r>
              <a:rPr lang="en-US" altLang="en-US" sz="2400">
                <a:solidFill>
                  <a:schemeClr val="tx1"/>
                </a:solidFill>
                <a:hlinkClick r:id="rId3"/>
              </a:rPr>
              <a:t>: https://studentprivacy.ed.gov/training/email-and-student-privacy</a:t>
            </a:r>
            <a:r>
              <a:rPr lang="en-US" altLang="en-US" sz="2400">
                <a:solidFill>
                  <a:schemeClr val="tx1"/>
                </a:solidFill>
              </a:rPr>
              <a:t> </a:t>
            </a:r>
          </a:p>
          <a:p>
            <a:pPr>
              <a:spcBef>
                <a:spcPct val="0"/>
              </a:spcBef>
              <a:buFontTx/>
              <a:buNone/>
            </a:pPr>
            <a:r>
              <a:rPr lang="en-US" altLang="en-US" sz="2400">
                <a:solidFill>
                  <a:schemeClr val="tx1"/>
                </a:solidFill>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Content Placeholder 4" descr="A screenshot of a cell phone&#10;&#10;Description automatically generated">
            <a:extLst>
              <a:ext uri="{FF2B5EF4-FFF2-40B4-BE49-F238E27FC236}">
                <a16:creationId xmlns:a16="http://schemas.microsoft.com/office/drawing/2014/main" id="{46486BB3-8BE1-B843-A125-F2D5A62C125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6073775" cy="6096000"/>
          </a:xfrm>
        </p:spPr>
      </p:pic>
      <p:sp>
        <p:nvSpPr>
          <p:cNvPr id="32770" name="TextBox 6">
            <a:extLst>
              <a:ext uri="{FF2B5EF4-FFF2-40B4-BE49-F238E27FC236}">
                <a16:creationId xmlns:a16="http://schemas.microsoft.com/office/drawing/2014/main" id="{600D2148-30A7-5043-A82D-58CEB8F43935}"/>
              </a:ext>
            </a:extLst>
          </p:cNvPr>
          <p:cNvSpPr txBox="1">
            <a:spLocks noChangeArrowheads="1"/>
          </p:cNvSpPr>
          <p:nvPr/>
        </p:nvSpPr>
        <p:spPr bwMode="auto">
          <a:xfrm>
            <a:off x="6553200" y="990600"/>
            <a:ext cx="23622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000">
                <a:solidFill>
                  <a:srgbClr val="7F1353"/>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rgbClr val="7F1353"/>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rgbClr val="7F1353"/>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rgbClr val="7F1353"/>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rgbClr val="7F1353"/>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9pPr>
          </a:lstStyle>
          <a:p>
            <a:pPr algn="ctr">
              <a:spcBef>
                <a:spcPct val="0"/>
              </a:spcBef>
              <a:buFontTx/>
              <a:buNone/>
            </a:pPr>
            <a:r>
              <a:rPr lang="en-US" altLang="en-US" sz="3200" b="1" dirty="0">
                <a:solidFill>
                  <a:schemeClr val="tx1"/>
                </a:solidFill>
              </a:rPr>
              <a:t>Passwords</a:t>
            </a:r>
          </a:p>
          <a:p>
            <a:pPr algn="ctr">
              <a:spcBef>
                <a:spcPct val="0"/>
              </a:spcBef>
              <a:buFontTx/>
              <a:buNone/>
            </a:pPr>
            <a:endParaRPr lang="en-US" altLang="en-US" sz="3200" b="1" dirty="0">
              <a:solidFill>
                <a:schemeClr val="tx1"/>
              </a:solidFill>
            </a:endParaRPr>
          </a:p>
          <a:p>
            <a:pPr algn="ctr">
              <a:spcBef>
                <a:spcPct val="0"/>
              </a:spcBef>
              <a:buFontTx/>
              <a:buNone/>
            </a:pPr>
            <a:r>
              <a:rPr lang="en-US" altLang="en-US" sz="3200" b="1" dirty="0">
                <a:solidFill>
                  <a:schemeClr val="tx1"/>
                </a:solidFill>
              </a:rPr>
              <a:t> are </a:t>
            </a:r>
          </a:p>
          <a:p>
            <a:pPr algn="ctr">
              <a:spcBef>
                <a:spcPct val="0"/>
              </a:spcBef>
              <a:buFontTx/>
              <a:buNone/>
            </a:pPr>
            <a:endParaRPr lang="en-US" altLang="en-US" sz="3200" b="1" dirty="0">
              <a:solidFill>
                <a:schemeClr val="tx1"/>
              </a:solidFill>
            </a:endParaRPr>
          </a:p>
          <a:p>
            <a:pPr algn="ctr">
              <a:spcBef>
                <a:spcPct val="0"/>
              </a:spcBef>
              <a:buFontTx/>
              <a:buNone/>
            </a:pPr>
            <a:r>
              <a:rPr lang="en-US" altLang="en-US" sz="3200" b="1" dirty="0">
                <a:solidFill>
                  <a:schemeClr val="tx1"/>
                </a:solidFill>
              </a:rPr>
              <a:t>case </a:t>
            </a:r>
          </a:p>
          <a:p>
            <a:pPr algn="ctr">
              <a:spcBef>
                <a:spcPct val="0"/>
              </a:spcBef>
              <a:buFontTx/>
              <a:buNone/>
            </a:pPr>
            <a:endParaRPr lang="en-US" altLang="en-US" sz="3200" b="1" dirty="0">
              <a:solidFill>
                <a:schemeClr val="tx1"/>
              </a:solidFill>
            </a:endParaRPr>
          </a:p>
          <a:p>
            <a:pPr algn="ctr">
              <a:spcBef>
                <a:spcPct val="0"/>
              </a:spcBef>
              <a:buFontTx/>
              <a:buNone/>
            </a:pPr>
            <a:r>
              <a:rPr lang="en-US" altLang="en-US" sz="3200" b="1" dirty="0">
                <a:solidFill>
                  <a:schemeClr val="tx1"/>
                </a:solidFill>
              </a:rPr>
              <a:t>sensitive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blinds(horizontal)">
                                      <p:cBhvr>
                                        <p:cTn id="7" dur="500"/>
                                        <p:tgtEl>
                                          <p:spTgt spid="32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6298BA6-9BC6-F74D-B1FF-21E3E18C1A73}"/>
              </a:ext>
            </a:extLst>
          </p:cNvPr>
          <p:cNvSpPr txBox="1"/>
          <p:nvPr/>
        </p:nvSpPr>
        <p:spPr>
          <a:xfrm>
            <a:off x="571500" y="304800"/>
            <a:ext cx="7696200" cy="708025"/>
          </a:xfrm>
          <a:prstGeom prst="rect">
            <a:avLst/>
          </a:prstGeom>
          <a:noFill/>
        </p:spPr>
        <p:txBody>
          <a:bodyPr>
            <a:spAutoFit/>
          </a:bodyPr>
          <a:lstStyle/>
          <a:p>
            <a:pPr algn="ctr">
              <a:defRPr/>
            </a:pPr>
            <a:r>
              <a:rPr lang="en-US" sz="4000" dirty="0">
                <a:solidFill>
                  <a:schemeClr val="accent6"/>
                </a:solidFill>
                <a:ea typeface="ヒラギノ角ゴ Pro W3" pitchFamily="1" charset="-128"/>
              </a:rPr>
              <a:t>User Toolbar</a:t>
            </a:r>
          </a:p>
        </p:txBody>
      </p:sp>
      <p:pic>
        <p:nvPicPr>
          <p:cNvPr id="34818" name="Picture 3" descr="A screenshot of a cell phone&#10;&#10;Description automatically generated">
            <a:extLst>
              <a:ext uri="{FF2B5EF4-FFF2-40B4-BE49-F238E27FC236}">
                <a16:creationId xmlns:a16="http://schemas.microsoft.com/office/drawing/2014/main" id="{11C18B71-0213-F446-B8B2-8FE23374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914400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5">
            <a:extLst>
              <a:ext uri="{FF2B5EF4-FFF2-40B4-BE49-F238E27FC236}">
                <a16:creationId xmlns:a16="http://schemas.microsoft.com/office/drawing/2014/main" id="{0056DA41-26A4-3142-A396-64DBBDDA1F41}"/>
              </a:ext>
            </a:extLst>
          </p:cNvPr>
          <p:cNvSpPr>
            <a:spLocks noChangeArrowheads="1"/>
          </p:cNvSpPr>
          <p:nvPr/>
        </p:nvSpPr>
        <p:spPr bwMode="auto">
          <a:xfrm>
            <a:off x="3429000" y="4038600"/>
            <a:ext cx="685800" cy="76200"/>
          </a:xfrm>
          <a:prstGeom prst="rect">
            <a:avLst/>
          </a:prstGeom>
          <a:solidFill>
            <a:schemeClr val="tx2"/>
          </a:solidFill>
          <a:ln w="9525" algn="ctr">
            <a:solidFill>
              <a:schemeClr val="tx2"/>
            </a:solidFill>
            <a:round/>
            <a:headEnd/>
            <a:tailEnd/>
          </a:ln>
        </p:spPr>
        <p:txBody>
          <a:bodyPr/>
          <a:lstStyle>
            <a:lvl1pPr>
              <a:spcBef>
                <a:spcPct val="20000"/>
              </a:spcBef>
              <a:buChar char="•"/>
              <a:defRPr sz="3000">
                <a:solidFill>
                  <a:srgbClr val="7F1353"/>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rgbClr val="7F1353"/>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rgbClr val="7F1353"/>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rgbClr val="7F1353"/>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rgbClr val="7F1353"/>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2400">
              <a:solidFill>
                <a:schemeClr val="tx1"/>
              </a:solidFill>
            </a:endParaRPr>
          </a:p>
        </p:txBody>
      </p:sp>
      <p:sp>
        <p:nvSpPr>
          <p:cNvPr id="7" name="TextBox 6">
            <a:extLst>
              <a:ext uri="{FF2B5EF4-FFF2-40B4-BE49-F238E27FC236}">
                <a16:creationId xmlns:a16="http://schemas.microsoft.com/office/drawing/2014/main" id="{7A712D00-520E-9C4D-9BF7-173DFF4E616B}"/>
              </a:ext>
            </a:extLst>
          </p:cNvPr>
          <p:cNvSpPr txBox="1"/>
          <p:nvPr/>
        </p:nvSpPr>
        <p:spPr>
          <a:xfrm>
            <a:off x="1000125" y="149225"/>
            <a:ext cx="7239000" cy="585788"/>
          </a:xfrm>
          <a:prstGeom prst="rect">
            <a:avLst/>
          </a:prstGeom>
          <a:noFill/>
        </p:spPr>
        <p:txBody>
          <a:bodyPr>
            <a:spAutoFit/>
          </a:bodyPr>
          <a:lstStyle/>
          <a:p>
            <a:pPr>
              <a:defRPr/>
            </a:pPr>
            <a:r>
              <a:rPr lang="en-US" sz="3200" dirty="0">
                <a:solidFill>
                  <a:schemeClr val="accent6"/>
                </a:solidFill>
                <a:ea typeface="ヒラギノ角ゴ Pro W3" pitchFamily="1" charset="-128"/>
              </a:rPr>
              <a:t>Student Overview: Consolidated View </a:t>
            </a:r>
          </a:p>
        </p:txBody>
      </p:sp>
      <p:pic>
        <p:nvPicPr>
          <p:cNvPr id="36867" name="Content Placeholder 3" descr="A screenshot of a cell phone&#10;&#10;Description automatically generated">
            <a:extLst>
              <a:ext uri="{FF2B5EF4-FFF2-40B4-BE49-F238E27FC236}">
                <a16:creationId xmlns:a16="http://schemas.microsoft.com/office/drawing/2014/main" id="{C3D5F64D-5C52-6E44-B4AE-5BC72B93618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1600200"/>
            <a:ext cx="7772400" cy="3957638"/>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6A20095-B25E-0C4C-A373-1AC5F8CBC259}"/>
              </a:ext>
            </a:extLst>
          </p:cNvPr>
          <p:cNvSpPr txBox="1"/>
          <p:nvPr/>
        </p:nvSpPr>
        <p:spPr>
          <a:xfrm>
            <a:off x="2819400" y="268288"/>
            <a:ext cx="3505200" cy="646112"/>
          </a:xfrm>
          <a:prstGeom prst="rect">
            <a:avLst/>
          </a:prstGeom>
          <a:noFill/>
        </p:spPr>
        <p:txBody>
          <a:bodyPr>
            <a:spAutoFit/>
          </a:bodyPr>
          <a:lstStyle/>
          <a:p>
            <a:pPr algn="ctr">
              <a:defRPr/>
            </a:pPr>
            <a:r>
              <a:rPr lang="en-US" sz="3600" dirty="0">
                <a:solidFill>
                  <a:schemeClr val="accent6"/>
                </a:solidFill>
                <a:ea typeface="ヒラギノ角ゴ Pro W3" pitchFamily="1" charset="-128"/>
              </a:rPr>
              <a:t>Enrollments </a:t>
            </a:r>
          </a:p>
        </p:txBody>
      </p:sp>
      <p:pic>
        <p:nvPicPr>
          <p:cNvPr id="38914" name="Content Placeholder 7" descr="A screenshot of a computer&#10;&#10;Description automatically generated">
            <a:extLst>
              <a:ext uri="{FF2B5EF4-FFF2-40B4-BE49-F238E27FC236}">
                <a16:creationId xmlns:a16="http://schemas.microsoft.com/office/drawing/2014/main" id="{8ACD79DF-7D9C-6F46-911F-CBD91620539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1447800"/>
            <a:ext cx="8686800" cy="42672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19890AF-DB0E-E247-A7D3-F3438667DF3E}"/>
              </a:ext>
            </a:extLst>
          </p:cNvPr>
          <p:cNvSpPr txBox="1"/>
          <p:nvPr/>
        </p:nvSpPr>
        <p:spPr>
          <a:xfrm>
            <a:off x="2667000" y="152400"/>
            <a:ext cx="3810000" cy="523875"/>
          </a:xfrm>
          <a:prstGeom prst="rect">
            <a:avLst/>
          </a:prstGeom>
          <a:noFill/>
        </p:spPr>
        <p:txBody>
          <a:bodyPr>
            <a:spAutoFit/>
          </a:bodyPr>
          <a:lstStyle/>
          <a:p>
            <a:pPr algn="ctr">
              <a:defRPr/>
            </a:pPr>
            <a:r>
              <a:rPr lang="en-US" sz="2800" dirty="0">
                <a:solidFill>
                  <a:schemeClr val="accent6"/>
                </a:solidFill>
                <a:ea typeface="ヒラギノ角ゴ Pro W3" pitchFamily="1" charset="-128"/>
              </a:rPr>
              <a:t>Assessment Data</a:t>
            </a:r>
          </a:p>
        </p:txBody>
      </p:sp>
      <p:pic>
        <p:nvPicPr>
          <p:cNvPr id="40962" name="Content Placeholder 3" descr="A screenshot of a cell phone&#10;&#10;Description automatically generated">
            <a:extLst>
              <a:ext uri="{FF2B5EF4-FFF2-40B4-BE49-F238E27FC236}">
                <a16:creationId xmlns:a16="http://schemas.microsoft.com/office/drawing/2014/main" id="{300954BB-D7EB-EB47-AE57-F517F73505E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676275"/>
            <a:ext cx="7908925" cy="2981325"/>
          </a:xfrm>
        </p:spPr>
      </p:pic>
      <p:pic>
        <p:nvPicPr>
          <p:cNvPr id="40963" name="Picture 6" descr="A screenshot of a cell phone&#10;&#10;Description automatically generated">
            <a:extLst>
              <a:ext uri="{FF2B5EF4-FFF2-40B4-BE49-F238E27FC236}">
                <a16:creationId xmlns:a16="http://schemas.microsoft.com/office/drawing/2014/main" id="{DCDA130B-BFAE-5946-AFC1-D6351A720B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733800"/>
            <a:ext cx="62325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Rounded Corners 6">
            <a:extLst>
              <a:ext uri="{FF2B5EF4-FFF2-40B4-BE49-F238E27FC236}">
                <a16:creationId xmlns:a16="http://schemas.microsoft.com/office/drawing/2014/main" id="{96716F9C-F8CD-E44A-BA34-CECE94F9F353}"/>
              </a:ext>
            </a:extLst>
          </p:cNvPr>
          <p:cNvSpPr>
            <a:spLocks noChangeArrowheads="1"/>
          </p:cNvSpPr>
          <p:nvPr/>
        </p:nvSpPr>
        <p:spPr bwMode="auto">
          <a:xfrm>
            <a:off x="1981200" y="2362200"/>
            <a:ext cx="6629400" cy="1371600"/>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000">
                <a:solidFill>
                  <a:srgbClr val="7F1353"/>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rgbClr val="7F1353"/>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rgbClr val="7F1353"/>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rgbClr val="7F1353"/>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rgbClr val="7F1353"/>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2400">
              <a:solidFill>
                <a:schemeClr val="tx1"/>
              </a:solidFill>
            </a:endParaRPr>
          </a:p>
        </p:txBody>
      </p:sp>
      <p:pic>
        <p:nvPicPr>
          <p:cNvPr id="5" name="Picture 4" descr="A screenshot of a cell phone&#10;&#10;Description automatically generated">
            <a:extLst>
              <a:ext uri="{FF2B5EF4-FFF2-40B4-BE49-F238E27FC236}">
                <a16:creationId xmlns:a16="http://schemas.microsoft.com/office/drawing/2014/main" id="{64CEAD1E-B07D-3249-93A9-F985703B85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3" y="762000"/>
            <a:ext cx="9144000" cy="5367093"/>
          </a:xfrm>
          <a:prstGeom prst="rect">
            <a:avLst/>
          </a:prstGeom>
        </p:spPr>
      </p:pic>
      <p:sp>
        <p:nvSpPr>
          <p:cNvPr id="7" name="TextBox 6">
            <a:extLst>
              <a:ext uri="{FF2B5EF4-FFF2-40B4-BE49-F238E27FC236}">
                <a16:creationId xmlns:a16="http://schemas.microsoft.com/office/drawing/2014/main" id="{E2E098E8-8553-CC4B-BA97-0F3DB4156568}"/>
              </a:ext>
            </a:extLst>
          </p:cNvPr>
          <p:cNvSpPr txBox="1"/>
          <p:nvPr/>
        </p:nvSpPr>
        <p:spPr>
          <a:xfrm>
            <a:off x="1447800" y="228600"/>
            <a:ext cx="5638800" cy="830997"/>
          </a:xfrm>
          <a:prstGeom prst="rect">
            <a:avLst/>
          </a:prstGeom>
          <a:noFill/>
        </p:spPr>
        <p:txBody>
          <a:bodyPr wrap="square" rtlCol="0">
            <a:spAutoFit/>
          </a:bodyPr>
          <a:lstStyle/>
          <a:p>
            <a:r>
              <a:rPr lang="en-US" dirty="0">
                <a:solidFill>
                  <a:schemeClr val="accent6"/>
                </a:solidFill>
                <a:ea typeface="ヒラギノ角ゴ Pro W3" pitchFamily="1" charset="-128"/>
              </a:rPr>
              <a:t>Detailed Information: Assessment Data </a:t>
            </a:r>
          </a:p>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E98A7CC-BAF1-0646-8947-09EA742F84FE}"/>
              </a:ext>
            </a:extLst>
          </p:cNvPr>
          <p:cNvSpPr txBox="1"/>
          <p:nvPr/>
        </p:nvSpPr>
        <p:spPr>
          <a:xfrm>
            <a:off x="2400300" y="236538"/>
            <a:ext cx="4343400" cy="522287"/>
          </a:xfrm>
          <a:prstGeom prst="rect">
            <a:avLst/>
          </a:prstGeom>
          <a:noFill/>
        </p:spPr>
        <p:txBody>
          <a:bodyPr>
            <a:spAutoFit/>
          </a:bodyPr>
          <a:lstStyle/>
          <a:p>
            <a:pPr algn="ctr">
              <a:defRPr/>
            </a:pPr>
            <a:r>
              <a:rPr lang="en-US" sz="2800" dirty="0">
                <a:solidFill>
                  <a:schemeClr val="accent6"/>
                </a:solidFill>
                <a:ea typeface="ヒラギノ角ゴ Pro W3" pitchFamily="1" charset="-128"/>
              </a:rPr>
              <a:t>Course History </a:t>
            </a:r>
          </a:p>
        </p:txBody>
      </p:sp>
      <p:pic>
        <p:nvPicPr>
          <p:cNvPr id="4" name="Content Placeholder 3" descr="A screenshot of a cell phone&#10;&#10;Description automatically generated">
            <a:extLst>
              <a:ext uri="{FF2B5EF4-FFF2-40B4-BE49-F238E27FC236}">
                <a16:creationId xmlns:a16="http://schemas.microsoft.com/office/drawing/2014/main" id="{DDF2A919-8663-444B-A101-57F073C7F5E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2376" y="758824"/>
            <a:ext cx="8490624" cy="5337175"/>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6347510-BBCE-C440-ACD6-2F0366CE0FB6}"/>
              </a:ext>
            </a:extLst>
          </p:cNvPr>
          <p:cNvSpPr txBox="1"/>
          <p:nvPr/>
        </p:nvSpPr>
        <p:spPr>
          <a:xfrm>
            <a:off x="1943100" y="228600"/>
            <a:ext cx="5257800" cy="523875"/>
          </a:xfrm>
          <a:prstGeom prst="rect">
            <a:avLst/>
          </a:prstGeom>
          <a:noFill/>
        </p:spPr>
        <p:txBody>
          <a:bodyPr>
            <a:spAutoFit/>
          </a:bodyPr>
          <a:lstStyle/>
          <a:p>
            <a:pPr algn="ctr">
              <a:defRPr/>
            </a:pPr>
            <a:r>
              <a:rPr lang="en-US" sz="2800" dirty="0">
                <a:solidFill>
                  <a:schemeClr val="accent6"/>
                </a:solidFill>
                <a:ea typeface="ヒラギノ角ゴ Pro W3" pitchFamily="1" charset="-128"/>
              </a:rPr>
              <a:t>Historical View: Non-Detailed</a:t>
            </a:r>
          </a:p>
        </p:txBody>
      </p:sp>
      <p:pic>
        <p:nvPicPr>
          <p:cNvPr id="4" name="Picture 3" descr="A screenshot of a cell phone&#10;&#10;Description automatically generated">
            <a:extLst>
              <a:ext uri="{FF2B5EF4-FFF2-40B4-BE49-F238E27FC236}">
                <a16:creationId xmlns:a16="http://schemas.microsoft.com/office/drawing/2014/main" id="{49122494-10E3-244B-AAF2-6D33B8EBB4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510539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3B105FE-B737-A942-B914-69467F03B130}"/>
              </a:ext>
            </a:extLst>
          </p:cNvPr>
          <p:cNvSpPr txBox="1"/>
          <p:nvPr/>
        </p:nvSpPr>
        <p:spPr>
          <a:xfrm>
            <a:off x="1371600" y="160338"/>
            <a:ext cx="5638800" cy="646112"/>
          </a:xfrm>
          <a:prstGeom prst="rect">
            <a:avLst/>
          </a:prstGeom>
          <a:noFill/>
        </p:spPr>
        <p:txBody>
          <a:bodyPr>
            <a:spAutoFit/>
          </a:bodyPr>
          <a:lstStyle/>
          <a:p>
            <a:pPr algn="ctr">
              <a:defRPr/>
            </a:pPr>
            <a:r>
              <a:rPr lang="en-US" sz="3600" dirty="0">
                <a:solidFill>
                  <a:schemeClr val="accent6"/>
                </a:solidFill>
                <a:ea typeface="ヒラギノ角ゴ Pro W3" pitchFamily="1" charset="-128"/>
              </a:rPr>
              <a:t>Historical View: Detailed</a:t>
            </a:r>
          </a:p>
        </p:txBody>
      </p:sp>
      <p:pic>
        <p:nvPicPr>
          <p:cNvPr id="3" name="Picture 2" descr="A screenshot of a cell phone&#10;&#10;Description automatically generated">
            <a:extLst>
              <a:ext uri="{FF2B5EF4-FFF2-40B4-BE49-F238E27FC236}">
                <a16:creationId xmlns:a16="http://schemas.microsoft.com/office/drawing/2014/main" id="{8305EE1F-ED14-5A4E-92A0-659DC7A9A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6450"/>
            <a:ext cx="9144000" cy="53657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Freeform: Shape 136">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09" name="Rectangle 2">
            <a:extLst>
              <a:ext uri="{FF2B5EF4-FFF2-40B4-BE49-F238E27FC236}">
                <a16:creationId xmlns:a16="http://schemas.microsoft.com/office/drawing/2014/main" id="{74AF7C2D-AEAD-084C-ADF8-B154D012DF12}"/>
              </a:ext>
            </a:extLst>
          </p:cNvPr>
          <p:cNvSpPr>
            <a:spLocks noGrp="1" noChangeArrowheads="1"/>
          </p:cNvSpPr>
          <p:nvPr>
            <p:ph type="title"/>
          </p:nvPr>
        </p:nvSpPr>
        <p:spPr>
          <a:xfrm>
            <a:off x="647271" y="1012004"/>
            <a:ext cx="2562119" cy="4795408"/>
          </a:xfrm>
        </p:spPr>
        <p:txBody>
          <a:bodyPr>
            <a:normAutofit/>
          </a:bodyPr>
          <a:lstStyle/>
          <a:p>
            <a:pPr eaLnBrk="1" hangingPunct="1"/>
            <a:r>
              <a:rPr lang="en-US" altLang="en-US" sz="3500">
                <a:solidFill>
                  <a:srgbClr val="FFFFFF"/>
                </a:solidFill>
              </a:rPr>
              <a:t>Objectives</a:t>
            </a:r>
          </a:p>
        </p:txBody>
      </p:sp>
      <p:graphicFrame>
        <p:nvGraphicFramePr>
          <p:cNvPr id="17412" name="Rectangle 3">
            <a:extLst>
              <a:ext uri="{FF2B5EF4-FFF2-40B4-BE49-F238E27FC236}">
                <a16:creationId xmlns:a16="http://schemas.microsoft.com/office/drawing/2014/main" id="{85C8669E-E9AE-4735-8870-B39569D17A62}"/>
              </a:ext>
            </a:extLst>
          </p:cNvPr>
          <p:cNvGraphicFramePr/>
          <p:nvPr>
            <p:extLst>
              <p:ext uri="{D42A27DB-BD31-4B8C-83A1-F6EECF244321}">
                <p14:modId xmlns:p14="http://schemas.microsoft.com/office/powerpoint/2010/main" val="799883764"/>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EDAFCBB7-90A3-D848-BDE9-F31621D25CA3}"/>
              </a:ext>
            </a:extLst>
          </p:cNvPr>
          <p:cNvSpPr>
            <a:spLocks noGrp="1" noChangeArrowheads="1"/>
          </p:cNvSpPr>
          <p:nvPr>
            <p:ph type="title"/>
          </p:nvPr>
        </p:nvSpPr>
        <p:spPr/>
        <p:txBody>
          <a:bodyPr/>
          <a:lstStyle/>
          <a:p>
            <a:r>
              <a:rPr lang="en-US" altLang="en-US"/>
              <a:t>MSIX Users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75"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Rectangle 78">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2225" name="Title 1">
            <a:extLst>
              <a:ext uri="{FF2B5EF4-FFF2-40B4-BE49-F238E27FC236}">
                <a16:creationId xmlns:a16="http://schemas.microsoft.com/office/drawing/2014/main" id="{FD63E063-4354-5345-B284-03E152CE91CF}"/>
              </a:ext>
            </a:extLst>
          </p:cNvPr>
          <p:cNvSpPr>
            <a:spLocks noGrp="1" noChangeArrowheads="1"/>
          </p:cNvSpPr>
          <p:nvPr>
            <p:ph type="title"/>
          </p:nvPr>
        </p:nvSpPr>
        <p:spPr>
          <a:xfrm>
            <a:off x="785460" y="759805"/>
            <a:ext cx="7729890" cy="1325563"/>
          </a:xfrm>
        </p:spPr>
        <p:txBody>
          <a:bodyPr vert="horz" lIns="91440" tIns="45720" rIns="91440" bIns="45720" rtlCol="0" anchor="ctr">
            <a:normAutofit/>
          </a:bodyPr>
          <a:lstStyle/>
          <a:p>
            <a:pPr eaLnBrk="1" hangingPunct="1">
              <a:lnSpc>
                <a:spcPct val="90000"/>
              </a:lnSpc>
            </a:pPr>
            <a:r>
              <a:rPr lang="en-US" altLang="en-US" sz="3500">
                <a:solidFill>
                  <a:srgbClr val="FFFFFF"/>
                </a:solidFill>
              </a:rPr>
              <a:t>Who can use MSIX? </a:t>
            </a:r>
          </a:p>
        </p:txBody>
      </p:sp>
      <p:sp>
        <p:nvSpPr>
          <p:cNvPr id="3" name="Content Placeholder 2">
            <a:extLst>
              <a:ext uri="{FF2B5EF4-FFF2-40B4-BE49-F238E27FC236}">
                <a16:creationId xmlns:a16="http://schemas.microsoft.com/office/drawing/2014/main" id="{8D940248-AF69-6D45-9FCE-C0F2941261DE}"/>
              </a:ext>
            </a:extLst>
          </p:cNvPr>
          <p:cNvSpPr>
            <a:spLocks noGrp="1" noChangeArrowheads="1"/>
          </p:cNvSpPr>
          <p:nvPr>
            <p:ph sz="half" idx="1"/>
          </p:nvPr>
        </p:nvSpPr>
        <p:spPr>
          <a:xfrm>
            <a:off x="1068678" y="2494450"/>
            <a:ext cx="3040158" cy="3563159"/>
          </a:xfrm>
        </p:spPr>
        <p:txBody>
          <a:bodyPr vert="horz" lIns="91440" tIns="45720" rIns="91440" bIns="45720" rtlCol="0">
            <a:normAutofit/>
          </a:bodyPr>
          <a:lstStyle/>
          <a:p>
            <a:pPr indent="-228600" eaLnBrk="1" hangingPunct="1">
              <a:lnSpc>
                <a:spcPct val="90000"/>
              </a:lnSpc>
              <a:buFont typeface="Arial" panose="020B0604020202020204" pitchFamily="34" charset="0"/>
              <a:buChar char="•"/>
            </a:pPr>
            <a:r>
              <a:rPr lang="en-US" altLang="en-US" sz="2100">
                <a:solidFill>
                  <a:schemeClr val="tx1"/>
                </a:solidFill>
              </a:rPr>
              <a:t>MEP Staff (Recruiters, Liaisons, Advocates, Service Providers)</a:t>
            </a:r>
          </a:p>
          <a:p>
            <a:pPr indent="-228600" eaLnBrk="1" hangingPunct="1">
              <a:lnSpc>
                <a:spcPct val="90000"/>
              </a:lnSpc>
              <a:buFont typeface="Arial" panose="020B0604020202020204" pitchFamily="34" charset="0"/>
              <a:buChar char="•"/>
            </a:pPr>
            <a:r>
              <a:rPr lang="en-US" altLang="en-US" sz="2100">
                <a:solidFill>
                  <a:schemeClr val="tx1"/>
                </a:solidFill>
              </a:rPr>
              <a:t>Counselors</a:t>
            </a:r>
          </a:p>
          <a:p>
            <a:pPr indent="-228600" eaLnBrk="1" hangingPunct="1">
              <a:lnSpc>
                <a:spcPct val="90000"/>
              </a:lnSpc>
              <a:buFont typeface="Arial" panose="020B0604020202020204" pitchFamily="34" charset="0"/>
              <a:buChar char="•"/>
            </a:pPr>
            <a:r>
              <a:rPr lang="en-US" altLang="en-US" sz="2100">
                <a:solidFill>
                  <a:schemeClr val="tx1"/>
                </a:solidFill>
              </a:rPr>
              <a:t>Data Managers / Registrars</a:t>
            </a:r>
          </a:p>
          <a:p>
            <a:pPr indent="-228600" eaLnBrk="1" hangingPunct="1">
              <a:lnSpc>
                <a:spcPct val="90000"/>
              </a:lnSpc>
              <a:buFont typeface="Arial" panose="020B0604020202020204" pitchFamily="34" charset="0"/>
              <a:buChar char="•"/>
            </a:pPr>
            <a:endParaRPr lang="en-US" altLang="en-US" sz="2100">
              <a:solidFill>
                <a:schemeClr val="tx1"/>
              </a:solidFill>
            </a:endParaRPr>
          </a:p>
        </p:txBody>
      </p:sp>
      <p:pic>
        <p:nvPicPr>
          <p:cNvPr id="52227" name="Content Placeholder 5">
            <a:extLst>
              <a:ext uri="{FF2B5EF4-FFF2-40B4-BE49-F238E27FC236}">
                <a16:creationId xmlns:a16="http://schemas.microsoft.com/office/drawing/2014/main" id="{6FC824A0-E0E3-F045-9555-EACF9A763BF6}"/>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9897" r="4295" b="1"/>
          <a:stretch/>
        </p:blipFill>
        <p:spPr>
          <a:xfrm>
            <a:off x="4574169" y="2492376"/>
            <a:ext cx="3601803" cy="35633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275" name="Content Placeholder 5">
            <a:extLst>
              <a:ext uri="{FF2B5EF4-FFF2-40B4-BE49-F238E27FC236}">
                <a16:creationId xmlns:a16="http://schemas.microsoft.com/office/drawing/2014/main" id="{7881D4C2-A495-DB42-AE6C-67976680C845}"/>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5470" r="1" b="4065"/>
          <a:stretch/>
        </p:blipFill>
        <p:spPr>
          <a:xfrm>
            <a:off x="20" y="10"/>
            <a:ext cx="9171076" cy="4666928"/>
          </a:xfrm>
          <a:prstGeom prst="rect">
            <a:avLst/>
          </a:prstGeom>
        </p:spPr>
      </p:pic>
      <p:grpSp>
        <p:nvGrpSpPr>
          <p:cNvPr id="138" name="Group 137">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2987478"/>
            <a:ext cx="9171095" cy="1828800"/>
            <a:chOff x="-305" y="2987478"/>
            <a:chExt cx="12188952" cy="1828800"/>
          </a:xfrm>
        </p:grpSpPr>
        <p:sp>
          <p:nvSpPr>
            <p:cNvPr id="139" name="Freeform: Shape 138">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42" name="Freeform: Shape 141">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54273" name="Title 1">
            <a:extLst>
              <a:ext uri="{FF2B5EF4-FFF2-40B4-BE49-F238E27FC236}">
                <a16:creationId xmlns:a16="http://schemas.microsoft.com/office/drawing/2014/main" id="{BD6188D8-3AF9-6241-903F-14BE4948FC42}"/>
              </a:ext>
            </a:extLst>
          </p:cNvPr>
          <p:cNvSpPr>
            <a:spLocks noGrp="1" noChangeArrowheads="1"/>
          </p:cNvSpPr>
          <p:nvPr>
            <p:ph type="title"/>
          </p:nvPr>
        </p:nvSpPr>
        <p:spPr>
          <a:xfrm>
            <a:off x="603504" y="4551037"/>
            <a:ext cx="3766336" cy="1509931"/>
          </a:xfrm>
        </p:spPr>
        <p:txBody>
          <a:bodyPr vert="horz" lIns="91440" tIns="45720" rIns="91440" bIns="45720" rtlCol="0" anchor="ctr">
            <a:normAutofit/>
          </a:bodyPr>
          <a:lstStyle/>
          <a:p>
            <a:pPr eaLnBrk="1" hangingPunct="1">
              <a:lnSpc>
                <a:spcPct val="90000"/>
              </a:lnSpc>
            </a:pPr>
            <a:r>
              <a:rPr lang="en-US" altLang="en-US" sz="3100">
                <a:solidFill>
                  <a:schemeClr val="tx2"/>
                </a:solidFill>
              </a:rPr>
              <a:t>Using MSIX as a Recruiter</a:t>
            </a:r>
          </a:p>
        </p:txBody>
      </p:sp>
      <p:sp>
        <p:nvSpPr>
          <p:cNvPr id="3" name="Content Placeholder 2">
            <a:extLst>
              <a:ext uri="{FF2B5EF4-FFF2-40B4-BE49-F238E27FC236}">
                <a16:creationId xmlns:a16="http://schemas.microsoft.com/office/drawing/2014/main" id="{9868660B-80C1-C644-9FC0-0A0CA22C36FE}"/>
              </a:ext>
            </a:extLst>
          </p:cNvPr>
          <p:cNvSpPr>
            <a:spLocks noGrp="1" noChangeArrowheads="1"/>
          </p:cNvSpPr>
          <p:nvPr>
            <p:ph sz="half" idx="1"/>
          </p:nvPr>
        </p:nvSpPr>
        <p:spPr>
          <a:xfrm>
            <a:off x="4852685" y="4551037"/>
            <a:ext cx="3694808" cy="1509935"/>
          </a:xfrm>
        </p:spPr>
        <p:txBody>
          <a:bodyPr vert="horz" lIns="91440" tIns="45720" rIns="91440" bIns="45720" rtlCol="0" anchor="ctr">
            <a:normAutofit/>
          </a:bodyPr>
          <a:lstStyle/>
          <a:p>
            <a:pPr indent="-228600" eaLnBrk="1" hangingPunct="1">
              <a:lnSpc>
                <a:spcPct val="90000"/>
              </a:lnSpc>
              <a:buFont typeface="Arial" panose="020B0604020202020204" pitchFamily="34" charset="0"/>
              <a:buChar char="•"/>
            </a:pPr>
            <a:r>
              <a:rPr lang="en-US" altLang="en-US" sz="1600" dirty="0">
                <a:solidFill>
                  <a:schemeClr val="tx2"/>
                </a:solidFill>
              </a:rPr>
              <a:t>Send move notifications </a:t>
            </a:r>
          </a:p>
          <a:p>
            <a:pPr indent="-228600" eaLnBrk="1" hangingPunct="1">
              <a:lnSpc>
                <a:spcPct val="90000"/>
              </a:lnSpc>
              <a:buFont typeface="Arial" panose="020B0604020202020204" pitchFamily="34" charset="0"/>
              <a:buChar char="•"/>
            </a:pPr>
            <a:r>
              <a:rPr lang="en-US" altLang="en-US" sz="1600" dirty="0">
                <a:solidFill>
                  <a:schemeClr val="tx2"/>
                </a:solidFill>
              </a:rPr>
              <a:t>Review past move information </a:t>
            </a:r>
          </a:p>
          <a:p>
            <a:pPr indent="-228600" eaLnBrk="1" hangingPunct="1">
              <a:lnSpc>
                <a:spcPct val="90000"/>
              </a:lnSpc>
              <a:buFont typeface="Arial" panose="020B0604020202020204" pitchFamily="34" charset="0"/>
              <a:buChar char="•"/>
            </a:pPr>
            <a:r>
              <a:rPr lang="en-US" altLang="en-US" sz="1600" dirty="0">
                <a:solidFill>
                  <a:schemeClr val="tx2"/>
                </a:solidFill>
              </a:rPr>
              <a:t>Review family contact information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5E1D13B-3A3C-462E-A6FF-A3D5A3881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6">
            <a:extLst>
              <a:ext uri="{FF2B5EF4-FFF2-40B4-BE49-F238E27FC236}">
                <a16:creationId xmlns:a16="http://schemas.microsoft.com/office/drawing/2014/main" id="{B82AB0A7-5ADB-43AA-A85D-9EB9D8BC0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95660" y="900814"/>
            <a:ext cx="56971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7">
            <a:extLst>
              <a:ext uri="{FF2B5EF4-FFF2-40B4-BE49-F238E27FC236}">
                <a16:creationId xmlns:a16="http://schemas.microsoft.com/office/drawing/2014/main" id="{94214E17-97F3-4B04-AAE9-03BA148AE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94656" y="633165"/>
            <a:ext cx="361990"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Rectangle 8">
            <a:extLst>
              <a:ext uri="{FF2B5EF4-FFF2-40B4-BE49-F238E27FC236}">
                <a16:creationId xmlns:a16="http://schemas.microsoft.com/office/drawing/2014/main" id="{EC9D92EA-1FC7-47BC-8749-59CAF27E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34080"/>
            <a:ext cx="545664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5297" name="Title 1">
            <a:extLst>
              <a:ext uri="{FF2B5EF4-FFF2-40B4-BE49-F238E27FC236}">
                <a16:creationId xmlns:a16="http://schemas.microsoft.com/office/drawing/2014/main" id="{BDCCB635-FE5E-5747-B55A-04909C0D5B43}"/>
              </a:ext>
            </a:extLst>
          </p:cNvPr>
          <p:cNvSpPr>
            <a:spLocks noGrp="1" noChangeArrowheads="1"/>
          </p:cNvSpPr>
          <p:nvPr>
            <p:ph type="title"/>
          </p:nvPr>
        </p:nvSpPr>
        <p:spPr>
          <a:xfrm>
            <a:off x="603150" y="951273"/>
            <a:ext cx="4612197" cy="1190546"/>
          </a:xfrm>
        </p:spPr>
        <p:txBody>
          <a:bodyPr vert="horz" lIns="91440" tIns="45720" rIns="91440" bIns="45720" rtlCol="0" anchor="ctr">
            <a:normAutofit/>
          </a:bodyPr>
          <a:lstStyle/>
          <a:p>
            <a:pPr eaLnBrk="1" hangingPunct="1">
              <a:lnSpc>
                <a:spcPct val="90000"/>
              </a:lnSpc>
            </a:pPr>
            <a:r>
              <a:rPr lang="en-US" altLang="en-US" sz="2600">
                <a:solidFill>
                  <a:srgbClr val="FFFFFF"/>
                </a:solidFill>
              </a:rPr>
              <a:t>Using MSIX as a Counselor/Data Specialist</a:t>
            </a:r>
          </a:p>
        </p:txBody>
      </p:sp>
      <p:sp>
        <p:nvSpPr>
          <p:cNvPr id="3" name="Content Placeholder 2">
            <a:extLst>
              <a:ext uri="{FF2B5EF4-FFF2-40B4-BE49-F238E27FC236}">
                <a16:creationId xmlns:a16="http://schemas.microsoft.com/office/drawing/2014/main" id="{E4C0F448-C94E-CA43-A059-F43939EE1D8E}"/>
              </a:ext>
            </a:extLst>
          </p:cNvPr>
          <p:cNvSpPr>
            <a:spLocks noGrp="1" noChangeArrowheads="1"/>
          </p:cNvSpPr>
          <p:nvPr>
            <p:ph sz="half" idx="1"/>
          </p:nvPr>
        </p:nvSpPr>
        <p:spPr>
          <a:xfrm>
            <a:off x="608320" y="2232591"/>
            <a:ext cx="4612196" cy="3301517"/>
          </a:xfrm>
        </p:spPr>
        <p:txBody>
          <a:bodyPr vert="horz" lIns="91440" tIns="45720" rIns="91440" bIns="45720" rtlCol="0" anchor="t">
            <a:normAutofit/>
          </a:bodyPr>
          <a:lstStyle/>
          <a:p>
            <a:pPr indent="-228600" eaLnBrk="1" hangingPunct="1">
              <a:lnSpc>
                <a:spcPct val="90000"/>
              </a:lnSpc>
              <a:buFont typeface="Arial" panose="020B0604020202020204" pitchFamily="34" charset="0"/>
              <a:buChar char="•"/>
            </a:pPr>
            <a:r>
              <a:rPr lang="en-US" altLang="en-US" sz="2100" dirty="0">
                <a:solidFill>
                  <a:srgbClr val="FEFFFF"/>
                </a:solidFill>
              </a:rPr>
              <a:t>Send a move notification </a:t>
            </a:r>
          </a:p>
          <a:p>
            <a:pPr indent="-228600" eaLnBrk="1" hangingPunct="1">
              <a:lnSpc>
                <a:spcPct val="90000"/>
              </a:lnSpc>
              <a:buFont typeface="Arial" panose="020B0604020202020204" pitchFamily="34" charset="0"/>
              <a:buChar char="•"/>
            </a:pPr>
            <a:r>
              <a:rPr lang="en-US" altLang="en-US" sz="2100" dirty="0">
                <a:solidFill>
                  <a:srgbClr val="FEFFFF"/>
                </a:solidFill>
              </a:rPr>
              <a:t>View special needs/circumstances markers </a:t>
            </a:r>
          </a:p>
          <a:p>
            <a:pPr indent="-228600" eaLnBrk="1" hangingPunct="1">
              <a:lnSpc>
                <a:spcPct val="90000"/>
              </a:lnSpc>
              <a:buFont typeface="Arial" panose="020B0604020202020204" pitchFamily="34" charset="0"/>
              <a:buChar char="•"/>
            </a:pPr>
            <a:r>
              <a:rPr lang="en-US" altLang="en-US" sz="2100" dirty="0">
                <a:solidFill>
                  <a:srgbClr val="FEFFFF"/>
                </a:solidFill>
              </a:rPr>
              <a:t>Obtain correct student demographic information</a:t>
            </a:r>
          </a:p>
          <a:p>
            <a:pPr indent="-228600" eaLnBrk="1" hangingPunct="1">
              <a:lnSpc>
                <a:spcPct val="90000"/>
              </a:lnSpc>
              <a:buFont typeface="Arial" panose="020B0604020202020204" pitchFamily="34" charset="0"/>
              <a:buChar char="•"/>
            </a:pPr>
            <a:r>
              <a:rPr lang="en-US" altLang="en-US" sz="2100" dirty="0">
                <a:solidFill>
                  <a:srgbClr val="FEFFFF"/>
                </a:solidFill>
              </a:rPr>
              <a:t>View student’s enrollment and course history </a:t>
            </a:r>
          </a:p>
          <a:p>
            <a:pPr indent="-228600" eaLnBrk="1" hangingPunct="1">
              <a:lnSpc>
                <a:spcPct val="90000"/>
              </a:lnSpc>
              <a:buFont typeface="Arial" panose="020B0604020202020204" pitchFamily="34" charset="0"/>
              <a:buChar char="•"/>
            </a:pPr>
            <a:r>
              <a:rPr lang="en-US" altLang="en-US" sz="2100" dirty="0">
                <a:solidFill>
                  <a:srgbClr val="FEFFFF"/>
                </a:solidFill>
              </a:rPr>
              <a:t>View student’s assessment history</a:t>
            </a:r>
          </a:p>
        </p:txBody>
      </p:sp>
      <p:pic>
        <p:nvPicPr>
          <p:cNvPr id="55299" name="Content Placeholder 5">
            <a:extLst>
              <a:ext uri="{FF2B5EF4-FFF2-40B4-BE49-F238E27FC236}">
                <a16:creationId xmlns:a16="http://schemas.microsoft.com/office/drawing/2014/main" id="{2474B472-465D-C94C-A234-9090FA6529F0}"/>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11793" b="-4"/>
          <a:stretch/>
        </p:blipFill>
        <p:spPr>
          <a:xfrm>
            <a:off x="5665602" y="1353980"/>
            <a:ext cx="3478169" cy="5257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323" name="Content Placeholder 5">
            <a:extLst>
              <a:ext uri="{FF2B5EF4-FFF2-40B4-BE49-F238E27FC236}">
                <a16:creationId xmlns:a16="http://schemas.microsoft.com/office/drawing/2014/main" id="{93F579DD-5D02-C243-AB82-3D11419F426C}"/>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1" b="32151"/>
          <a:stretch/>
        </p:blipFill>
        <p:spPr>
          <a:xfrm>
            <a:off x="20" y="10"/>
            <a:ext cx="9171076" cy="4666928"/>
          </a:xfrm>
          <a:prstGeom prst="rect">
            <a:avLst/>
          </a:prstGeom>
        </p:spPr>
      </p:pic>
      <p:grpSp>
        <p:nvGrpSpPr>
          <p:cNvPr id="138" name="Group 137">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2987478"/>
            <a:ext cx="9171095" cy="1828800"/>
            <a:chOff x="-305" y="2987478"/>
            <a:chExt cx="12188952" cy="1828800"/>
          </a:xfrm>
        </p:grpSpPr>
        <p:sp>
          <p:nvSpPr>
            <p:cNvPr id="139" name="Freeform: Shape 138">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42" name="Freeform: Shape 141">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56321" name="Title 1">
            <a:extLst>
              <a:ext uri="{FF2B5EF4-FFF2-40B4-BE49-F238E27FC236}">
                <a16:creationId xmlns:a16="http://schemas.microsoft.com/office/drawing/2014/main" id="{32A3F310-98E8-9046-B873-0160AC59F03F}"/>
              </a:ext>
            </a:extLst>
          </p:cNvPr>
          <p:cNvSpPr>
            <a:spLocks noGrp="1" noChangeArrowheads="1"/>
          </p:cNvSpPr>
          <p:nvPr>
            <p:ph type="title"/>
          </p:nvPr>
        </p:nvSpPr>
        <p:spPr>
          <a:xfrm>
            <a:off x="603504" y="4551037"/>
            <a:ext cx="3766336" cy="1509931"/>
          </a:xfrm>
        </p:spPr>
        <p:txBody>
          <a:bodyPr vert="horz" lIns="91440" tIns="45720" rIns="91440" bIns="45720" rtlCol="0" anchor="ctr">
            <a:normAutofit/>
          </a:bodyPr>
          <a:lstStyle/>
          <a:p>
            <a:pPr eaLnBrk="1" hangingPunct="1">
              <a:lnSpc>
                <a:spcPct val="90000"/>
              </a:lnSpc>
            </a:pPr>
            <a:r>
              <a:rPr lang="en-US" altLang="en-US" sz="3100">
                <a:solidFill>
                  <a:schemeClr val="tx2"/>
                </a:solidFill>
              </a:rPr>
              <a:t>Using MSIX as a Liaison/Migrant Advocate </a:t>
            </a:r>
          </a:p>
        </p:txBody>
      </p:sp>
      <p:sp>
        <p:nvSpPr>
          <p:cNvPr id="3" name="Content Placeholder 2">
            <a:extLst>
              <a:ext uri="{FF2B5EF4-FFF2-40B4-BE49-F238E27FC236}">
                <a16:creationId xmlns:a16="http://schemas.microsoft.com/office/drawing/2014/main" id="{9ED8CAF7-0078-1B44-A810-1C4606E3DE6F}"/>
              </a:ext>
            </a:extLst>
          </p:cNvPr>
          <p:cNvSpPr>
            <a:spLocks noGrp="1" noChangeArrowheads="1"/>
          </p:cNvSpPr>
          <p:nvPr>
            <p:ph sz="half" idx="1"/>
          </p:nvPr>
        </p:nvSpPr>
        <p:spPr>
          <a:xfrm>
            <a:off x="4852685" y="4551037"/>
            <a:ext cx="3694808" cy="1509935"/>
          </a:xfrm>
        </p:spPr>
        <p:txBody>
          <a:bodyPr vert="horz" lIns="91440" tIns="45720" rIns="91440" bIns="45720" rtlCol="0" anchor="ctr">
            <a:normAutofit/>
          </a:bodyPr>
          <a:lstStyle/>
          <a:p>
            <a:pPr indent="-228600" eaLnBrk="1" hangingPunct="1">
              <a:lnSpc>
                <a:spcPct val="90000"/>
              </a:lnSpc>
              <a:buFont typeface="Arial" panose="020B0604020202020204" pitchFamily="34" charset="0"/>
              <a:buChar char="•"/>
            </a:pPr>
            <a:r>
              <a:rPr lang="en-US" altLang="en-US" sz="1200" dirty="0">
                <a:solidFill>
                  <a:schemeClr val="tx2"/>
                </a:solidFill>
              </a:rPr>
              <a:t>Send move notifications</a:t>
            </a:r>
          </a:p>
          <a:p>
            <a:pPr indent="-228600" eaLnBrk="1" hangingPunct="1">
              <a:lnSpc>
                <a:spcPct val="90000"/>
              </a:lnSpc>
              <a:buFont typeface="Arial" panose="020B0604020202020204" pitchFamily="34" charset="0"/>
              <a:buChar char="•"/>
            </a:pPr>
            <a:r>
              <a:rPr lang="en-US" altLang="en-US" sz="1200" dirty="0">
                <a:solidFill>
                  <a:schemeClr val="tx2"/>
                </a:solidFill>
              </a:rPr>
              <a:t>Research student record to determine any special needs </a:t>
            </a:r>
          </a:p>
          <a:p>
            <a:pPr indent="-228600" eaLnBrk="1" hangingPunct="1">
              <a:lnSpc>
                <a:spcPct val="90000"/>
              </a:lnSpc>
              <a:buFont typeface="Arial" panose="020B0604020202020204" pitchFamily="34" charset="0"/>
              <a:buChar char="•"/>
            </a:pPr>
            <a:r>
              <a:rPr lang="en-US" altLang="en-US" sz="1200" dirty="0">
                <a:solidFill>
                  <a:schemeClr val="tx2"/>
                </a:solidFill>
              </a:rPr>
              <a:t>View student enrollment and assessment history to ensure appropriate grade and course placement</a:t>
            </a:r>
          </a:p>
          <a:p>
            <a:pPr indent="-228600" eaLnBrk="1" hangingPunct="1">
              <a:lnSpc>
                <a:spcPct val="90000"/>
              </a:lnSpc>
              <a:buFont typeface="Arial" panose="020B0604020202020204" pitchFamily="34" charset="0"/>
              <a:buChar char="•"/>
            </a:pPr>
            <a:r>
              <a:rPr lang="en-US" altLang="en-US" sz="1200" dirty="0">
                <a:solidFill>
                  <a:schemeClr val="tx2"/>
                </a:solidFill>
              </a:rPr>
              <a:t>Use data to plan for MEP-specific services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6623" y="900814"/>
            <a:ext cx="569713"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7" y="633165"/>
            <a:ext cx="36199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Shape 75">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965" y="636723"/>
            <a:ext cx="3000047"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345" name="Title 1">
            <a:extLst>
              <a:ext uri="{FF2B5EF4-FFF2-40B4-BE49-F238E27FC236}">
                <a16:creationId xmlns:a16="http://schemas.microsoft.com/office/drawing/2014/main" id="{0562AB80-0C41-B84E-BD87-6DCD01D0E5C0}"/>
              </a:ext>
            </a:extLst>
          </p:cNvPr>
          <p:cNvSpPr>
            <a:spLocks noGrp="1" noChangeArrowheads="1"/>
          </p:cNvSpPr>
          <p:nvPr>
            <p:ph type="title"/>
          </p:nvPr>
        </p:nvSpPr>
        <p:spPr>
          <a:xfrm>
            <a:off x="701154" y="982272"/>
            <a:ext cx="2541314" cy="4560970"/>
          </a:xfrm>
        </p:spPr>
        <p:txBody>
          <a:bodyPr>
            <a:normAutofit/>
          </a:bodyPr>
          <a:lstStyle/>
          <a:p>
            <a:pPr eaLnBrk="1" hangingPunct="1"/>
            <a:r>
              <a:rPr lang="en-US" altLang="en-US" sz="3500">
                <a:solidFill>
                  <a:srgbClr val="FFFFFF"/>
                </a:solidFill>
              </a:rPr>
              <a:t>Applying MSIX Use to Scenarios</a:t>
            </a:r>
          </a:p>
        </p:txBody>
      </p:sp>
      <p:sp>
        <p:nvSpPr>
          <p:cNvPr id="78"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76336" y="1352302"/>
            <a:ext cx="499169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55883822-D839-4D45-AEF3-745BE479FE97}"/>
              </a:ext>
            </a:extLst>
          </p:cNvPr>
          <p:cNvSpPr>
            <a:spLocks noGrp="1" noChangeArrowheads="1"/>
          </p:cNvSpPr>
          <p:nvPr>
            <p:ph idx="1"/>
          </p:nvPr>
        </p:nvSpPr>
        <p:spPr>
          <a:xfrm>
            <a:off x="3916396" y="1719618"/>
            <a:ext cx="4461623" cy="4334629"/>
          </a:xfrm>
        </p:spPr>
        <p:txBody>
          <a:bodyPr anchor="ctr">
            <a:normAutofit/>
          </a:bodyPr>
          <a:lstStyle/>
          <a:p>
            <a:pPr eaLnBrk="1" hangingPunct="1"/>
            <a:r>
              <a:rPr lang="en-US" altLang="en-US" sz="2100">
                <a:solidFill>
                  <a:srgbClr val="FEFFFF"/>
                </a:solidFill>
              </a:rPr>
              <a:t>You are a MEP parent liaison in the district. Your State Data Administrator sends you a move notification in MSIX to notify you that Luisa Valdez will be moving into your district. Before she arrives, you log onto MSIX and see that Luisa has an IEP in the district that she is moving from. </a:t>
            </a:r>
          </a:p>
          <a:p>
            <a:pPr eaLnBrk="1" hangingPunct="1"/>
            <a:r>
              <a:rPr lang="en-US" altLang="en-US" sz="2100">
                <a:solidFill>
                  <a:srgbClr val="FEFFFF"/>
                </a:solidFill>
              </a:rPr>
              <a:t>What are some next steps you could take thanks to obtaining this information from MSIX?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Rectangle 7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8369" name="Title 1">
            <a:extLst>
              <a:ext uri="{FF2B5EF4-FFF2-40B4-BE49-F238E27FC236}">
                <a16:creationId xmlns:a16="http://schemas.microsoft.com/office/drawing/2014/main" id="{DBB82C64-9E29-2B43-ADA9-9CB7DD7FD30D}"/>
              </a:ext>
            </a:extLst>
          </p:cNvPr>
          <p:cNvSpPr>
            <a:spLocks noGrp="1" noChangeArrowheads="1"/>
          </p:cNvSpPr>
          <p:nvPr>
            <p:ph type="title"/>
          </p:nvPr>
        </p:nvSpPr>
        <p:spPr>
          <a:xfrm>
            <a:off x="718879" y="800392"/>
            <a:ext cx="7698523" cy="1212102"/>
          </a:xfrm>
        </p:spPr>
        <p:txBody>
          <a:bodyPr>
            <a:normAutofit/>
          </a:bodyPr>
          <a:lstStyle/>
          <a:p>
            <a:pPr eaLnBrk="1" hangingPunct="1"/>
            <a:r>
              <a:rPr lang="en-US" altLang="en-US" sz="3500">
                <a:solidFill>
                  <a:srgbClr val="FFFFFF"/>
                </a:solidFill>
              </a:rPr>
              <a:t>Applying MSIX Use to Scenarios</a:t>
            </a:r>
          </a:p>
        </p:txBody>
      </p:sp>
      <p:sp>
        <p:nvSpPr>
          <p:cNvPr id="3" name="Content Placeholder 2">
            <a:extLst>
              <a:ext uri="{FF2B5EF4-FFF2-40B4-BE49-F238E27FC236}">
                <a16:creationId xmlns:a16="http://schemas.microsoft.com/office/drawing/2014/main" id="{5BC37622-53EA-0749-8B9B-2B10EDF25508}"/>
              </a:ext>
            </a:extLst>
          </p:cNvPr>
          <p:cNvSpPr>
            <a:spLocks noGrp="1" noChangeArrowheads="1"/>
          </p:cNvSpPr>
          <p:nvPr>
            <p:ph idx="1"/>
          </p:nvPr>
        </p:nvSpPr>
        <p:spPr>
          <a:xfrm>
            <a:off x="1025718" y="2490436"/>
            <a:ext cx="7281746" cy="3567173"/>
          </a:xfrm>
        </p:spPr>
        <p:txBody>
          <a:bodyPr anchor="ctr">
            <a:normAutofit/>
          </a:bodyPr>
          <a:lstStyle/>
          <a:p>
            <a:pPr eaLnBrk="1" hangingPunct="1"/>
            <a:r>
              <a:rPr lang="en-US" altLang="en-US" sz="2100" dirty="0"/>
              <a:t>You are a guidance counselor at the local high school. Mona, a 19-year-old, just enrolled in your high school, her third school this year. She tells you that she hopes to graduate from high school in a few months but neither her nor her parents have copies of her earlier transcripts.</a:t>
            </a:r>
          </a:p>
          <a:p>
            <a:pPr eaLnBrk="1" hangingPunct="1"/>
            <a:r>
              <a:rPr lang="en-US" altLang="en-US" sz="2100" dirty="0"/>
              <a:t>What are some ways that you could utilize MSIX in order to better service this student?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2" name="Group 71">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00762" y="563918"/>
            <a:ext cx="3089954" cy="5978614"/>
            <a:chOff x="7513372" y="803186"/>
            <a:chExt cx="4163968" cy="5978614"/>
          </a:xfrm>
        </p:grpSpPr>
        <p:sp>
          <p:nvSpPr>
            <p:cNvPr id="73"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60417" name="Title 1">
            <a:extLst>
              <a:ext uri="{FF2B5EF4-FFF2-40B4-BE49-F238E27FC236}">
                <a16:creationId xmlns:a16="http://schemas.microsoft.com/office/drawing/2014/main" id="{1B0BE227-4093-DE46-8622-77A46D385FB0}"/>
              </a:ext>
            </a:extLst>
          </p:cNvPr>
          <p:cNvSpPr>
            <a:spLocks noGrp="1" noChangeArrowheads="1"/>
          </p:cNvSpPr>
          <p:nvPr>
            <p:ph type="title"/>
          </p:nvPr>
        </p:nvSpPr>
        <p:spPr>
          <a:xfrm>
            <a:off x="823851" y="885651"/>
            <a:ext cx="2422352" cy="4624603"/>
          </a:xfrm>
        </p:spPr>
        <p:txBody>
          <a:bodyPr>
            <a:normAutofit/>
          </a:bodyPr>
          <a:lstStyle/>
          <a:p>
            <a:pPr eaLnBrk="1" hangingPunct="1"/>
            <a:r>
              <a:rPr lang="en-US" altLang="en-US" sz="3500">
                <a:solidFill>
                  <a:srgbClr val="FFFFFF"/>
                </a:solidFill>
              </a:rPr>
              <a:t>Applying MSIX Use to Scenarios</a:t>
            </a:r>
          </a:p>
        </p:txBody>
      </p:sp>
      <p:sp>
        <p:nvSpPr>
          <p:cNvPr id="3" name="Content Placeholder 2">
            <a:extLst>
              <a:ext uri="{FF2B5EF4-FFF2-40B4-BE49-F238E27FC236}">
                <a16:creationId xmlns:a16="http://schemas.microsoft.com/office/drawing/2014/main" id="{B55B5E2A-532C-3F46-B775-A98AFC054BE9}"/>
              </a:ext>
            </a:extLst>
          </p:cNvPr>
          <p:cNvSpPr>
            <a:spLocks noGrp="1" noChangeArrowheads="1"/>
          </p:cNvSpPr>
          <p:nvPr>
            <p:ph idx="1"/>
          </p:nvPr>
        </p:nvSpPr>
        <p:spPr>
          <a:xfrm>
            <a:off x="3734031" y="885651"/>
            <a:ext cx="4893915" cy="4616849"/>
          </a:xfrm>
        </p:spPr>
        <p:txBody>
          <a:bodyPr anchor="ctr">
            <a:normAutofit/>
          </a:bodyPr>
          <a:lstStyle/>
          <a:p>
            <a:pPr eaLnBrk="1" hangingPunct="1"/>
            <a:r>
              <a:rPr lang="en-US" altLang="en-US" sz="2100"/>
              <a:t>You are a recruiter at a local school district. You are interviewing a family who recently moved into your district. They tell you that they came from Florida where they were working in the strawberry harvest. However, they can not remember the name of town where they were living in Florida. </a:t>
            </a:r>
          </a:p>
          <a:p>
            <a:pPr eaLnBrk="1" hangingPunct="1"/>
            <a:r>
              <a:rPr lang="en-US" altLang="en-US" sz="2100"/>
              <a:t>What are some ways that you could utilize MSIX in order to better service this student?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2466" name="Content Placeholder 7">
            <a:extLst>
              <a:ext uri="{FF2B5EF4-FFF2-40B4-BE49-F238E27FC236}">
                <a16:creationId xmlns:a16="http://schemas.microsoft.com/office/drawing/2014/main" id="{9AEEF6C1-1BC7-8E4B-84AE-5ED31413ACAA}"/>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a:stretch/>
        </p:blipFill>
        <p:spPr>
          <a:xfrm>
            <a:off x="20" y="10"/>
            <a:ext cx="9143980" cy="6857990"/>
          </a:xfrm>
          <a:prstGeom prst="rect">
            <a:avLst/>
          </a:prstGeom>
        </p:spPr>
      </p:pic>
      <p:sp>
        <p:nvSpPr>
          <p:cNvPr id="62468"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65" name="Title 3">
            <a:extLst>
              <a:ext uri="{FF2B5EF4-FFF2-40B4-BE49-F238E27FC236}">
                <a16:creationId xmlns:a16="http://schemas.microsoft.com/office/drawing/2014/main" id="{581C3237-DA63-6F4A-ABB5-C1CFDC90504F}"/>
              </a:ext>
            </a:extLst>
          </p:cNvPr>
          <p:cNvSpPr>
            <a:spLocks noGrp="1" noChangeArrowheads="1"/>
          </p:cNvSpPr>
          <p:nvPr>
            <p:ph type="title"/>
          </p:nvPr>
        </p:nvSpPr>
        <p:spPr>
          <a:xfrm>
            <a:off x="392906" y="425950"/>
            <a:ext cx="8408194" cy="744836"/>
          </a:xfrm>
        </p:spPr>
        <p:txBody>
          <a:bodyPr vert="horz" lIns="91440" tIns="45720" rIns="91440" bIns="45720" rtlCol="0" anchor="ctr">
            <a:normAutofit/>
          </a:bodyPr>
          <a:lstStyle/>
          <a:p>
            <a:pPr algn="ctr" eaLnBrk="1" hangingPunct="1">
              <a:lnSpc>
                <a:spcPct val="90000"/>
              </a:lnSpc>
            </a:pPr>
            <a:r>
              <a:rPr lang="en-US" altLang="en-US" sz="2200" u="sng">
                <a:solidFill>
                  <a:schemeClr val="tx1">
                    <a:lumMod val="85000"/>
                    <a:lumOff val="15000"/>
                  </a:schemeClr>
                </a:solidFill>
              </a:rPr>
              <a:t>Discussion</a:t>
            </a:r>
            <a:r>
              <a:rPr lang="en-US" altLang="en-US" sz="2200">
                <a:solidFill>
                  <a:schemeClr val="tx1">
                    <a:lumMod val="85000"/>
                    <a:lumOff val="15000"/>
                  </a:schemeClr>
                </a:solidFill>
              </a:rPr>
              <a:t>: What are some other scenarios where MSIX might be helpful?</a:t>
            </a:r>
          </a:p>
        </p:txBody>
      </p:sp>
      <p:cxnSp>
        <p:nvCxnSpPr>
          <p:cNvPr id="62469"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62470"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53DB57BB-E604-844B-8A78-610CD63423F8}"/>
              </a:ext>
            </a:extLst>
          </p:cNvPr>
          <p:cNvSpPr>
            <a:spLocks noGrp="1" noChangeArrowheads="1"/>
          </p:cNvSpPr>
          <p:nvPr>
            <p:ph type="title"/>
          </p:nvPr>
        </p:nvSpPr>
        <p:spPr/>
        <p:txBody>
          <a:bodyPr/>
          <a:lstStyle/>
          <a:p>
            <a:pPr eaLnBrk="1" hangingPunct="1"/>
            <a:r>
              <a:rPr lang="en-US" altLang="en-US"/>
              <a:t>How can you get access to MSIX?</a:t>
            </a:r>
          </a:p>
        </p:txBody>
      </p:sp>
      <p:sp>
        <p:nvSpPr>
          <p:cNvPr id="63490" name="Content Placeholder 2">
            <a:extLst>
              <a:ext uri="{FF2B5EF4-FFF2-40B4-BE49-F238E27FC236}">
                <a16:creationId xmlns:a16="http://schemas.microsoft.com/office/drawing/2014/main" id="{339144FD-76EB-B44E-ADE8-A48CDBBE9488}"/>
              </a:ext>
            </a:extLst>
          </p:cNvPr>
          <p:cNvSpPr>
            <a:spLocks noGrp="1" noChangeArrowheads="1"/>
          </p:cNvSpPr>
          <p:nvPr>
            <p:ph sz="half" idx="1"/>
          </p:nvPr>
        </p:nvSpPr>
        <p:spPr/>
        <p:txBody>
          <a:bodyPr/>
          <a:lstStyle/>
          <a:p>
            <a:pPr eaLnBrk="1" hangingPunct="1"/>
            <a:r>
              <a:rPr lang="en-US" altLang="en-US" sz="2400" dirty="0"/>
              <a:t>Complete the application located in the NC MSIX Policy Manual at </a:t>
            </a:r>
            <a:r>
              <a:rPr lang="en-US" altLang="en-US" sz="2400" dirty="0">
                <a:hlinkClick r:id="rId2"/>
              </a:rPr>
              <a:t>http://www.ncpublicschools.org/docs/mep/resources/data/msix/msix-manual.pdf</a:t>
            </a:r>
            <a:r>
              <a:rPr lang="en-US" altLang="en-US" sz="2400" dirty="0"/>
              <a:t> </a:t>
            </a:r>
          </a:p>
          <a:p>
            <a:pPr eaLnBrk="1" hangingPunct="1"/>
            <a:r>
              <a:rPr lang="en-US" altLang="en-US" sz="2400" dirty="0"/>
              <a:t>Sign, scan, and email application to the State Data Administrator </a:t>
            </a:r>
          </a:p>
        </p:txBody>
      </p:sp>
      <p:pic>
        <p:nvPicPr>
          <p:cNvPr id="63491" name="Content Placeholder 5" descr="msix-manual.pdf - Google Chrome">
            <a:extLst>
              <a:ext uri="{FF2B5EF4-FFF2-40B4-BE49-F238E27FC236}">
                <a16:creationId xmlns:a16="http://schemas.microsoft.com/office/drawing/2014/main" id="{7A4D0A09-4228-9C44-A541-89D56C9FFA3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30000" t="14706" r="32001"/>
          <a:stretch>
            <a:fillRect/>
          </a:stretch>
        </p:blipFill>
        <p:spPr>
          <a:xfrm>
            <a:off x="5334000" y="1295400"/>
            <a:ext cx="3429000" cy="4143375"/>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Rectangle 80">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8433" name="Title 4">
            <a:extLst>
              <a:ext uri="{FF2B5EF4-FFF2-40B4-BE49-F238E27FC236}">
                <a16:creationId xmlns:a16="http://schemas.microsoft.com/office/drawing/2014/main" id="{BAE9741D-A799-BE44-8695-6F857E66B90D}"/>
              </a:ext>
            </a:extLst>
          </p:cNvPr>
          <p:cNvSpPr>
            <a:spLocks noGrp="1" noChangeArrowheads="1"/>
          </p:cNvSpPr>
          <p:nvPr>
            <p:ph type="title"/>
          </p:nvPr>
        </p:nvSpPr>
        <p:spPr>
          <a:xfrm>
            <a:off x="718879" y="800392"/>
            <a:ext cx="7698523" cy="1212102"/>
          </a:xfrm>
        </p:spPr>
        <p:txBody>
          <a:bodyPr>
            <a:normAutofit/>
          </a:bodyPr>
          <a:lstStyle/>
          <a:p>
            <a:pPr eaLnBrk="1" hangingPunct="1"/>
            <a:r>
              <a:rPr lang="en-US" altLang="en-US" sz="3500">
                <a:solidFill>
                  <a:srgbClr val="FFFFFF"/>
                </a:solidFill>
              </a:rPr>
              <a:t>Legal References </a:t>
            </a:r>
          </a:p>
        </p:txBody>
      </p:sp>
      <p:sp>
        <p:nvSpPr>
          <p:cNvPr id="18434" name="Content Placeholder 5">
            <a:extLst>
              <a:ext uri="{FF2B5EF4-FFF2-40B4-BE49-F238E27FC236}">
                <a16:creationId xmlns:a16="http://schemas.microsoft.com/office/drawing/2014/main" id="{521DEBE3-6074-D347-AACD-AD37B2294AE1}"/>
              </a:ext>
            </a:extLst>
          </p:cNvPr>
          <p:cNvSpPr>
            <a:spLocks noGrp="1" noChangeArrowheads="1"/>
          </p:cNvSpPr>
          <p:nvPr>
            <p:ph idx="1"/>
          </p:nvPr>
        </p:nvSpPr>
        <p:spPr>
          <a:xfrm>
            <a:off x="1025718" y="2490436"/>
            <a:ext cx="7281746" cy="3567173"/>
          </a:xfrm>
        </p:spPr>
        <p:txBody>
          <a:bodyPr anchor="ctr">
            <a:normAutofit/>
          </a:bodyPr>
          <a:lstStyle/>
          <a:p>
            <a:pPr marL="0" indent="0" eaLnBrk="1" hangingPunct="1">
              <a:buFontTx/>
              <a:buNone/>
            </a:pPr>
            <a:r>
              <a:rPr lang="en-US" altLang="en-US" sz="2100" b="1" u="sng"/>
              <a:t>Statute </a:t>
            </a:r>
          </a:p>
          <a:p>
            <a:pPr marL="0" indent="0" eaLnBrk="1" hangingPunct="1">
              <a:buFontTx/>
              <a:buNone/>
            </a:pPr>
            <a:r>
              <a:rPr lang="en-US" altLang="en-US" sz="2100"/>
              <a:t>Sections 1304(b)(3) and 1308(b) of the Elementary and Secondary Education Act (ESEA) of 1965, as amended by Every Student Succeeds Act (ESSA) of 2015 </a:t>
            </a:r>
          </a:p>
          <a:p>
            <a:pPr marL="0" indent="0" eaLnBrk="1" hangingPunct="1">
              <a:buFontTx/>
              <a:buNone/>
            </a:pPr>
            <a:r>
              <a:rPr lang="en-US" altLang="en-US" sz="2100" b="1" u="sng"/>
              <a:t>Code of Federal Regulations </a:t>
            </a:r>
          </a:p>
          <a:p>
            <a:pPr marL="0" indent="0" eaLnBrk="1" hangingPunct="1">
              <a:buFontTx/>
              <a:buNone/>
            </a:pPr>
            <a:r>
              <a:rPr lang="en-US" altLang="en-US" sz="2100"/>
              <a:t>34 CFR 200.81, 200.82(c) and 200.85</a:t>
            </a:r>
          </a:p>
          <a:p>
            <a:pPr marL="0" indent="0" eaLnBrk="1" hangingPunct="1">
              <a:buFontTx/>
              <a:buNone/>
            </a:pPr>
            <a:r>
              <a:rPr lang="en-US" altLang="en-US" sz="2100" b="1" u="sng"/>
              <a:t>Guidance </a:t>
            </a:r>
          </a:p>
          <a:p>
            <a:pPr marL="0" indent="0" eaLnBrk="1" hangingPunct="1">
              <a:buFontTx/>
              <a:buNone/>
            </a:pPr>
            <a:r>
              <a:rPr lang="en-US" altLang="en-US" sz="2100"/>
              <a:t>Non-Regulatory Guidance for Title I, Part C, Education of Migratory Children: Chapter VI, D (2010)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Rectangle 80">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4513" name="Title 1">
            <a:extLst>
              <a:ext uri="{FF2B5EF4-FFF2-40B4-BE49-F238E27FC236}">
                <a16:creationId xmlns:a16="http://schemas.microsoft.com/office/drawing/2014/main" id="{58CB6716-9D32-1540-B9BE-D7A5A4E27496}"/>
              </a:ext>
            </a:extLst>
          </p:cNvPr>
          <p:cNvSpPr>
            <a:spLocks noGrp="1" noChangeArrowheads="1"/>
          </p:cNvSpPr>
          <p:nvPr>
            <p:ph type="title"/>
          </p:nvPr>
        </p:nvSpPr>
        <p:spPr>
          <a:xfrm>
            <a:off x="718879" y="800392"/>
            <a:ext cx="7698523" cy="1212102"/>
          </a:xfrm>
        </p:spPr>
        <p:txBody>
          <a:bodyPr>
            <a:normAutofit/>
          </a:bodyPr>
          <a:lstStyle/>
          <a:p>
            <a:r>
              <a:rPr lang="en-US" altLang="en-US" sz="3500">
                <a:solidFill>
                  <a:srgbClr val="FFFFFF"/>
                </a:solidFill>
              </a:rPr>
              <a:t>Accessing MSIX</a:t>
            </a:r>
          </a:p>
        </p:txBody>
      </p:sp>
      <p:sp>
        <p:nvSpPr>
          <p:cNvPr id="54275" name="Content Placeholder 2">
            <a:extLst>
              <a:ext uri="{FF2B5EF4-FFF2-40B4-BE49-F238E27FC236}">
                <a16:creationId xmlns:a16="http://schemas.microsoft.com/office/drawing/2014/main" id="{95B02001-C1D2-5D41-8DD9-BE40B590B8AB}"/>
              </a:ext>
            </a:extLst>
          </p:cNvPr>
          <p:cNvSpPr>
            <a:spLocks noGrp="1" noChangeArrowheads="1"/>
          </p:cNvSpPr>
          <p:nvPr>
            <p:ph idx="1"/>
          </p:nvPr>
        </p:nvSpPr>
        <p:spPr>
          <a:xfrm>
            <a:off x="1025718" y="2490436"/>
            <a:ext cx="7281746" cy="3567173"/>
          </a:xfrm>
        </p:spPr>
        <p:txBody>
          <a:bodyPr anchor="ctr">
            <a:normAutofit/>
          </a:bodyPr>
          <a:lstStyle/>
          <a:p>
            <a:pPr>
              <a:defRPr/>
            </a:pPr>
            <a:r>
              <a:rPr lang="en-US" altLang="en-US" sz="2100" dirty="0"/>
              <a:t>After you complete your application, you must have a verifying authority sign off on it (your supervisor), scan, and email it to me at </a:t>
            </a:r>
            <a:r>
              <a:rPr lang="en-US" altLang="en-US" sz="2100" dirty="0">
                <a:hlinkClick r:id="rId3"/>
              </a:rPr>
              <a:t>Heriberto.corral@dpi.nc.gov</a:t>
            </a:r>
            <a:endParaRPr lang="en-US" altLang="en-US" sz="2100" dirty="0"/>
          </a:p>
          <a:p>
            <a:pPr>
              <a:defRPr/>
            </a:pPr>
            <a:r>
              <a:rPr lang="en-US" altLang="en-US" sz="2100" dirty="0"/>
              <a:t>For Password Resets – Follow new protocol “Security Questions” if blocked then contact NC MEP Administrator at </a:t>
            </a:r>
            <a:r>
              <a:rPr lang="en-US" altLang="en-US" sz="2100" dirty="0">
                <a:hlinkClick r:id="rId3"/>
              </a:rPr>
              <a:t>Heriberto.corral@dpi.nc.gov</a:t>
            </a:r>
            <a:endParaRPr lang="en-US" altLang="en-US" sz="2100" dirty="0"/>
          </a:p>
          <a:p>
            <a:pPr marL="0" indent="0">
              <a:buFontTx/>
              <a:buNone/>
              <a:defRPr/>
            </a:pPr>
            <a:endParaRPr lang="en-US" altLang="en-US" sz="21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D58E966-456A-48F4-81B4-C4D0C00206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5">
            <a:extLst>
              <a:ext uri="{FF2B5EF4-FFF2-40B4-BE49-F238E27FC236}">
                <a16:creationId xmlns:a16="http://schemas.microsoft.com/office/drawing/2014/main" id="{5523C670-74D7-4ED8-BA51-B6FB65570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40748" y="1756600"/>
            <a:ext cx="810244" cy="4736395"/>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6">
            <a:extLst>
              <a:ext uri="{FF2B5EF4-FFF2-40B4-BE49-F238E27FC236}">
                <a16:creationId xmlns:a16="http://schemas.microsoft.com/office/drawing/2014/main" id="{BAEEE533-7CA5-4134-A14A-8575F66C6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135175" y="1357766"/>
            <a:ext cx="515816" cy="430312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7">
            <a:extLst>
              <a:ext uri="{FF2B5EF4-FFF2-40B4-BE49-F238E27FC236}">
                <a16:creationId xmlns:a16="http://schemas.microsoft.com/office/drawing/2014/main" id="{E64B7817-E956-406B-A85B-5AEF36B1F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136684" y="1135060"/>
            <a:ext cx="307028" cy="41692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Rectangle 8">
            <a:extLst>
              <a:ext uri="{FF2B5EF4-FFF2-40B4-BE49-F238E27FC236}">
                <a16:creationId xmlns:a16="http://schemas.microsoft.com/office/drawing/2014/main" id="{92FC9C1F-8CBA-4083-8724-3735C556D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6268" y="1124043"/>
            <a:ext cx="4857925" cy="3978121"/>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6561" name="Title 1">
            <a:extLst>
              <a:ext uri="{FF2B5EF4-FFF2-40B4-BE49-F238E27FC236}">
                <a16:creationId xmlns:a16="http://schemas.microsoft.com/office/drawing/2014/main" id="{A019042E-90DA-BE4D-8541-AB2A3981356E}"/>
              </a:ext>
            </a:extLst>
          </p:cNvPr>
          <p:cNvSpPr>
            <a:spLocks noGrp="1" noChangeArrowheads="1"/>
          </p:cNvSpPr>
          <p:nvPr>
            <p:ph type="title"/>
          </p:nvPr>
        </p:nvSpPr>
        <p:spPr>
          <a:xfrm>
            <a:off x="1028699" y="1445775"/>
            <a:ext cx="4039043" cy="3342435"/>
          </a:xfrm>
        </p:spPr>
        <p:txBody>
          <a:bodyPr vert="horz" lIns="91440" tIns="45720" rIns="91440" bIns="45720" rtlCol="0" anchor="ctr">
            <a:normAutofit/>
          </a:bodyPr>
          <a:lstStyle/>
          <a:p>
            <a:pPr algn="r" eaLnBrk="1" hangingPunct="1">
              <a:lnSpc>
                <a:spcPct val="90000"/>
              </a:lnSpc>
            </a:pPr>
            <a:r>
              <a:rPr lang="en-US" altLang="en-US" sz="5100" kern="1200">
                <a:solidFill>
                  <a:srgbClr val="FFFFFF"/>
                </a:solidFill>
                <a:latin typeface="+mj-lt"/>
                <a:ea typeface="+mj-ea"/>
                <a:cs typeface="+mj-cs"/>
              </a:rPr>
              <a:t>Part II- MSIX Regulations</a:t>
            </a:r>
          </a:p>
        </p:txBody>
      </p:sp>
      <p:sp>
        <p:nvSpPr>
          <p:cNvPr id="66562" name="Text Placeholder 2">
            <a:extLst>
              <a:ext uri="{FF2B5EF4-FFF2-40B4-BE49-F238E27FC236}">
                <a16:creationId xmlns:a16="http://schemas.microsoft.com/office/drawing/2014/main" id="{8B50D334-8D2B-754D-A4A8-C89D32A2D473}"/>
              </a:ext>
            </a:extLst>
          </p:cNvPr>
          <p:cNvSpPr>
            <a:spLocks noGrp="1" noChangeArrowheads="1"/>
          </p:cNvSpPr>
          <p:nvPr>
            <p:ph type="body" idx="1"/>
          </p:nvPr>
        </p:nvSpPr>
        <p:spPr>
          <a:xfrm>
            <a:off x="5945418" y="1483341"/>
            <a:ext cx="2762140" cy="3472651"/>
          </a:xfrm>
        </p:spPr>
        <p:txBody>
          <a:bodyPr vert="horz" lIns="91440" tIns="45720" rIns="91440" bIns="45720" rtlCol="0" anchor="ctr">
            <a:normAutofit/>
          </a:bodyPr>
          <a:lstStyle/>
          <a:p>
            <a:pPr eaLnBrk="1" hangingPunct="1">
              <a:lnSpc>
                <a:spcPct val="90000"/>
              </a:lnSpc>
              <a:spcBef>
                <a:spcPts val="1000"/>
              </a:spcBef>
            </a:pPr>
            <a:r>
              <a:rPr lang="en-US" altLang="en-US" kern="1200">
                <a:solidFill>
                  <a:schemeClr val="tx1"/>
                </a:solidFill>
                <a:latin typeface="+mn-lt"/>
                <a:ea typeface="+mn-ea"/>
                <a:cs typeface="+mn-cs"/>
              </a:rPr>
              <a:t>Regulations that are applicable to MEP staff regarding the use of MSIX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AC5782D3-6CED-43A7-BE35-09C48F809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6">
            <a:extLst>
              <a:ext uri="{FF2B5EF4-FFF2-40B4-BE49-F238E27FC236}">
                <a16:creationId xmlns:a16="http://schemas.microsoft.com/office/drawing/2014/main" id="{6721F593-ECD2-4B5B-AAE4-0866A4CDC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242189" y="1070835"/>
            <a:ext cx="515816"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7">
            <a:extLst>
              <a:ext uri="{FF2B5EF4-FFF2-40B4-BE49-F238E27FC236}">
                <a16:creationId xmlns:a16="http://schemas.microsoft.com/office/drawing/2014/main" id="{71DEE99F-D18C-4025-BA3F-CEBF5258E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241711" y="803186"/>
            <a:ext cx="307029"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Rectangle 8">
            <a:extLst>
              <a:ext uri="{FF2B5EF4-FFF2-40B4-BE49-F238E27FC236}">
                <a16:creationId xmlns:a16="http://schemas.microsoft.com/office/drawing/2014/main" id="{976FA5D9-3A7C-4FA7-9BA8-1905D703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635029" y="804101"/>
            <a:ext cx="291017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7585" name="Title 1">
            <a:extLst>
              <a:ext uri="{FF2B5EF4-FFF2-40B4-BE49-F238E27FC236}">
                <a16:creationId xmlns:a16="http://schemas.microsoft.com/office/drawing/2014/main" id="{A72CD553-6023-DE44-8ABC-B357C849FD70}"/>
              </a:ext>
            </a:extLst>
          </p:cNvPr>
          <p:cNvSpPr>
            <a:spLocks noGrp="1" noChangeArrowheads="1"/>
          </p:cNvSpPr>
          <p:nvPr>
            <p:ph type="title"/>
          </p:nvPr>
        </p:nvSpPr>
        <p:spPr>
          <a:xfrm>
            <a:off x="5876328" y="1213968"/>
            <a:ext cx="2415095" cy="1715106"/>
          </a:xfrm>
        </p:spPr>
        <p:txBody>
          <a:bodyPr vert="horz" lIns="91440" tIns="45720" rIns="91440" bIns="45720" rtlCol="0" anchor="b">
            <a:normAutofit/>
          </a:bodyPr>
          <a:lstStyle/>
          <a:p>
            <a:pPr eaLnBrk="1" hangingPunct="1">
              <a:lnSpc>
                <a:spcPct val="90000"/>
              </a:lnSpc>
            </a:pPr>
            <a:r>
              <a:rPr lang="en-US" altLang="en-US" sz="2600">
                <a:solidFill>
                  <a:srgbClr val="FFFFFF"/>
                </a:solidFill>
              </a:rPr>
              <a:t>Requirements of LEAs </a:t>
            </a:r>
          </a:p>
        </p:txBody>
      </p:sp>
      <p:pic>
        <p:nvPicPr>
          <p:cNvPr id="67587" name="Content Placeholder 5">
            <a:extLst>
              <a:ext uri="{FF2B5EF4-FFF2-40B4-BE49-F238E27FC236}">
                <a16:creationId xmlns:a16="http://schemas.microsoft.com/office/drawing/2014/main" id="{F6DD1400-1A96-7342-B20F-27F401E34CEA}"/>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0459" r="17423" b="-2"/>
          <a:stretch/>
        </p:blipFill>
        <p:spPr>
          <a:xfrm>
            <a:off x="603075" y="804101"/>
            <a:ext cx="5047917" cy="5249798"/>
          </a:xfrm>
          <a:prstGeom prst="rect">
            <a:avLst/>
          </a:prstGeom>
        </p:spPr>
      </p:pic>
      <p:sp>
        <p:nvSpPr>
          <p:cNvPr id="3" name="Content Placeholder 2">
            <a:extLst>
              <a:ext uri="{FF2B5EF4-FFF2-40B4-BE49-F238E27FC236}">
                <a16:creationId xmlns:a16="http://schemas.microsoft.com/office/drawing/2014/main" id="{625B16B8-D558-394E-8B1A-B7BEDC9C07C0}"/>
              </a:ext>
            </a:extLst>
          </p:cNvPr>
          <p:cNvSpPr>
            <a:spLocks noGrp="1" noChangeArrowheads="1"/>
          </p:cNvSpPr>
          <p:nvPr>
            <p:ph sz="half" idx="1"/>
          </p:nvPr>
        </p:nvSpPr>
        <p:spPr>
          <a:xfrm>
            <a:off x="5876328" y="3072208"/>
            <a:ext cx="2448687" cy="2660684"/>
          </a:xfrm>
        </p:spPr>
        <p:txBody>
          <a:bodyPr vert="horz" lIns="91440" tIns="45720" rIns="91440" bIns="45720" rtlCol="0" anchor="t">
            <a:normAutofit/>
          </a:bodyPr>
          <a:lstStyle/>
          <a:p>
            <a:pPr indent="-228600" eaLnBrk="1" hangingPunct="1">
              <a:lnSpc>
                <a:spcPct val="90000"/>
              </a:lnSpc>
              <a:buFont typeface="Arial" panose="020B0604020202020204" pitchFamily="34" charset="0"/>
              <a:buChar char="•"/>
            </a:pPr>
            <a:r>
              <a:rPr lang="en-US" altLang="en-US" sz="1700">
                <a:solidFill>
                  <a:srgbClr val="FFFFFF"/>
                </a:solidFill>
              </a:rPr>
              <a:t>Have at least 5-10 non-MEP secondary staff with access to MSIX</a:t>
            </a:r>
          </a:p>
          <a:p>
            <a:pPr indent="-228600" eaLnBrk="1" hangingPunct="1">
              <a:lnSpc>
                <a:spcPct val="90000"/>
              </a:lnSpc>
              <a:buFont typeface="Arial" panose="020B0604020202020204" pitchFamily="34" charset="0"/>
              <a:buChar char="•"/>
            </a:pPr>
            <a:r>
              <a:rPr lang="en-US" altLang="en-US" sz="1700">
                <a:solidFill>
                  <a:srgbClr val="FFFFFF"/>
                </a:solidFill>
              </a:rPr>
              <a:t>Intrastate and Interstate Move Notifications</a:t>
            </a:r>
          </a:p>
          <a:p>
            <a:pPr indent="-228600" eaLnBrk="1" hangingPunct="1">
              <a:lnSpc>
                <a:spcPct val="90000"/>
              </a:lnSpc>
              <a:buFont typeface="Arial" panose="020B0604020202020204" pitchFamily="34" charset="0"/>
              <a:buChar char="•"/>
            </a:pPr>
            <a:r>
              <a:rPr lang="en-US" altLang="en-US" sz="1700">
                <a:solidFill>
                  <a:srgbClr val="FFFFFF"/>
                </a:solidFill>
              </a:rPr>
              <a:t>Respond to Data Requests</a:t>
            </a:r>
          </a:p>
        </p:txBody>
      </p:sp>
      <p:sp>
        <p:nvSpPr>
          <p:cNvPr id="80" name="Rectangle 8">
            <a:extLst>
              <a:ext uri="{FF2B5EF4-FFF2-40B4-BE49-F238E27FC236}">
                <a16:creationId xmlns:a16="http://schemas.microsoft.com/office/drawing/2014/main" id="{4652D57C-331F-43B8-9C07-69FBA9C02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53443" y="1530154"/>
            <a:ext cx="39055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635" name="Content Placeholder 5">
            <a:extLst>
              <a:ext uri="{FF2B5EF4-FFF2-40B4-BE49-F238E27FC236}">
                <a16:creationId xmlns:a16="http://schemas.microsoft.com/office/drawing/2014/main" id="{5653F9EC-732E-D746-A6B0-0BC8A8755282}"/>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2139" r="1" b="1"/>
          <a:stretch/>
        </p:blipFill>
        <p:spPr>
          <a:xfrm>
            <a:off x="20" y="10"/>
            <a:ext cx="9171076" cy="4666928"/>
          </a:xfrm>
          <a:prstGeom prst="rect">
            <a:avLst/>
          </a:prstGeom>
        </p:spPr>
      </p:pic>
      <p:grpSp>
        <p:nvGrpSpPr>
          <p:cNvPr id="74" name="Group 73">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2987478"/>
            <a:ext cx="9171095" cy="1828800"/>
            <a:chOff x="-305" y="2987478"/>
            <a:chExt cx="12188952" cy="1828800"/>
          </a:xfrm>
        </p:grpSpPr>
        <p:sp>
          <p:nvSpPr>
            <p:cNvPr id="75" name="Freeform: Shape 74">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78" name="Freeform: Shape 77">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69633" name="Title 1">
            <a:extLst>
              <a:ext uri="{FF2B5EF4-FFF2-40B4-BE49-F238E27FC236}">
                <a16:creationId xmlns:a16="http://schemas.microsoft.com/office/drawing/2014/main" id="{B88050FB-AED4-EF46-B241-BAAC8BBD95D7}"/>
              </a:ext>
            </a:extLst>
          </p:cNvPr>
          <p:cNvSpPr>
            <a:spLocks noGrp="1" noChangeArrowheads="1"/>
          </p:cNvSpPr>
          <p:nvPr>
            <p:ph type="title"/>
          </p:nvPr>
        </p:nvSpPr>
        <p:spPr>
          <a:xfrm>
            <a:off x="603504" y="4551037"/>
            <a:ext cx="3766336" cy="1509931"/>
          </a:xfrm>
        </p:spPr>
        <p:txBody>
          <a:bodyPr vert="horz" lIns="91440" tIns="45720" rIns="91440" bIns="45720" rtlCol="0" anchor="ctr">
            <a:normAutofit/>
          </a:bodyPr>
          <a:lstStyle/>
          <a:p>
            <a:pPr eaLnBrk="1" hangingPunct="1">
              <a:lnSpc>
                <a:spcPct val="90000"/>
              </a:lnSpc>
            </a:pPr>
            <a:r>
              <a:rPr lang="en-US" altLang="en-US" sz="3100">
                <a:solidFill>
                  <a:schemeClr val="tx2"/>
                </a:solidFill>
              </a:rPr>
              <a:t>Data Request </a:t>
            </a:r>
          </a:p>
        </p:txBody>
      </p:sp>
      <p:sp>
        <p:nvSpPr>
          <p:cNvPr id="3" name="Content Placeholder 2">
            <a:extLst>
              <a:ext uri="{FF2B5EF4-FFF2-40B4-BE49-F238E27FC236}">
                <a16:creationId xmlns:a16="http://schemas.microsoft.com/office/drawing/2014/main" id="{4D49887E-F4CF-004E-AA05-EAB49D8FDADF}"/>
              </a:ext>
            </a:extLst>
          </p:cNvPr>
          <p:cNvSpPr>
            <a:spLocks noGrp="1" noChangeArrowheads="1"/>
          </p:cNvSpPr>
          <p:nvPr>
            <p:ph sz="half" idx="1"/>
          </p:nvPr>
        </p:nvSpPr>
        <p:spPr>
          <a:xfrm>
            <a:off x="4852685" y="4551037"/>
            <a:ext cx="3694808" cy="1509935"/>
          </a:xfrm>
        </p:spPr>
        <p:txBody>
          <a:bodyPr vert="horz" lIns="91440" tIns="45720" rIns="91440" bIns="45720" rtlCol="0" anchor="ctr">
            <a:normAutofit/>
          </a:bodyPr>
          <a:lstStyle/>
          <a:p>
            <a:pPr indent="-228600" eaLnBrk="1" hangingPunct="1">
              <a:lnSpc>
                <a:spcPct val="90000"/>
              </a:lnSpc>
              <a:buFont typeface="Arial" panose="020B0604020202020204" pitchFamily="34" charset="0"/>
              <a:buChar char="•"/>
            </a:pPr>
            <a:r>
              <a:rPr lang="en-US" altLang="en-US" sz="1600">
                <a:solidFill>
                  <a:schemeClr val="tx2"/>
                </a:solidFill>
              </a:rPr>
              <a:t>These can be a great tool when you haven’t received information that you need on a student</a:t>
            </a:r>
          </a:p>
          <a:p>
            <a:pPr indent="-228600" eaLnBrk="1" hangingPunct="1">
              <a:lnSpc>
                <a:spcPct val="90000"/>
              </a:lnSpc>
              <a:buFont typeface="Arial" panose="020B0604020202020204" pitchFamily="34" charset="0"/>
              <a:buChar char="•"/>
            </a:pPr>
            <a:r>
              <a:rPr lang="en-US" altLang="en-US" sz="1600">
                <a:solidFill>
                  <a:schemeClr val="tx2"/>
                </a:solidFill>
              </a:rPr>
              <a:t>States must respond to these requests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B5C5FF2B-3692-0A43-86E4-E6880E37D3D3}"/>
              </a:ext>
            </a:extLst>
          </p:cNvPr>
          <p:cNvSpPr>
            <a:spLocks noGrp="1" noChangeArrowheads="1"/>
          </p:cNvSpPr>
          <p:nvPr>
            <p:ph type="title"/>
          </p:nvPr>
        </p:nvSpPr>
        <p:spPr/>
        <p:txBody>
          <a:bodyPr/>
          <a:lstStyle/>
          <a:p>
            <a:r>
              <a:rPr lang="en-US" altLang="en-US"/>
              <a:t>Data Request </a:t>
            </a:r>
          </a:p>
        </p:txBody>
      </p:sp>
      <p:sp>
        <p:nvSpPr>
          <p:cNvPr id="3" name="Content Placeholder 2">
            <a:extLst>
              <a:ext uri="{FF2B5EF4-FFF2-40B4-BE49-F238E27FC236}">
                <a16:creationId xmlns:a16="http://schemas.microsoft.com/office/drawing/2014/main" id="{FC8B69D6-9C70-4F4C-B2AD-CBC36676A6D0}"/>
              </a:ext>
            </a:extLst>
          </p:cNvPr>
          <p:cNvSpPr>
            <a:spLocks noGrp="1" noChangeArrowheads="1"/>
          </p:cNvSpPr>
          <p:nvPr>
            <p:ph sz="half" idx="1"/>
          </p:nvPr>
        </p:nvSpPr>
        <p:spPr/>
        <p:txBody>
          <a:bodyPr/>
          <a:lstStyle/>
          <a:p>
            <a:r>
              <a:rPr lang="en-US" altLang="en-US" sz="2800"/>
              <a:t>States </a:t>
            </a:r>
            <a:r>
              <a:rPr lang="en-US" altLang="en-US" sz="2800" i="1"/>
              <a:t>must </a:t>
            </a:r>
            <a:r>
              <a:rPr lang="en-US" altLang="en-US" sz="2800"/>
              <a:t>respond to data requests within 10 working days</a:t>
            </a:r>
          </a:p>
          <a:p>
            <a:r>
              <a:rPr lang="en-US" altLang="en-US" sz="2800"/>
              <a:t>It is acceptable to send a data request when you notice errors or missing information on a student</a:t>
            </a:r>
          </a:p>
        </p:txBody>
      </p:sp>
      <p:pic>
        <p:nvPicPr>
          <p:cNvPr id="70659" name="Content Placeholder 5" descr="MSIX - Google Chrome">
            <a:extLst>
              <a:ext uri="{FF2B5EF4-FFF2-40B4-BE49-F238E27FC236}">
                <a16:creationId xmlns:a16="http://schemas.microsoft.com/office/drawing/2014/main" id="{9E7899C6-A88B-1D4D-ADC8-4B2233E751F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t="10992" b="63004"/>
          <a:stretch>
            <a:fillRect/>
          </a:stretch>
        </p:blipFill>
        <p:spPr>
          <a:xfrm>
            <a:off x="4343400" y="2438400"/>
            <a:ext cx="4572000" cy="1981200"/>
          </a:xfrm>
        </p:spPr>
      </p:pic>
      <p:sp>
        <p:nvSpPr>
          <p:cNvPr id="70660" name="Oval 6">
            <a:extLst>
              <a:ext uri="{FF2B5EF4-FFF2-40B4-BE49-F238E27FC236}">
                <a16:creationId xmlns:a16="http://schemas.microsoft.com/office/drawing/2014/main" id="{CEAF1B09-FC07-7F48-858B-27822A33361A}"/>
              </a:ext>
            </a:extLst>
          </p:cNvPr>
          <p:cNvSpPr>
            <a:spLocks noChangeArrowheads="1"/>
          </p:cNvSpPr>
          <p:nvPr/>
        </p:nvSpPr>
        <p:spPr bwMode="auto">
          <a:xfrm>
            <a:off x="6553200" y="3505200"/>
            <a:ext cx="762000" cy="6858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000">
                <a:solidFill>
                  <a:srgbClr val="7F1353"/>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rgbClr val="7F1353"/>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rgbClr val="7F1353"/>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rgbClr val="7F1353"/>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rgbClr val="7F1353"/>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2400">
              <a:solidFill>
                <a:schemeClr val="tx1"/>
              </a:solidFill>
            </a:endParaRPr>
          </a:p>
        </p:txBody>
      </p:sp>
      <p:sp>
        <p:nvSpPr>
          <p:cNvPr id="70661" name="TextBox 7">
            <a:extLst>
              <a:ext uri="{FF2B5EF4-FFF2-40B4-BE49-F238E27FC236}">
                <a16:creationId xmlns:a16="http://schemas.microsoft.com/office/drawing/2014/main" id="{F747A75D-8ABB-E24A-83E8-595093A0A403}"/>
              </a:ext>
            </a:extLst>
          </p:cNvPr>
          <p:cNvSpPr txBox="1">
            <a:spLocks noChangeArrowheads="1"/>
          </p:cNvSpPr>
          <p:nvPr/>
        </p:nvSpPr>
        <p:spPr bwMode="auto">
          <a:xfrm>
            <a:off x="4572000" y="5410200"/>
            <a:ext cx="3886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000">
                <a:solidFill>
                  <a:srgbClr val="7F1353"/>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rgbClr val="7F1353"/>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rgbClr val="7F1353"/>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rgbClr val="7F1353"/>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rgbClr val="7F1353"/>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400">
                <a:solidFill>
                  <a:schemeClr val="tx1"/>
                </a:solidFill>
              </a:rPr>
              <a:t>34 CFR 200.85 (e)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05" name="Title 1">
            <a:extLst>
              <a:ext uri="{FF2B5EF4-FFF2-40B4-BE49-F238E27FC236}">
                <a16:creationId xmlns:a16="http://schemas.microsoft.com/office/drawing/2014/main" id="{27604A30-A6A8-6049-A08D-C8A77CC49DFF}"/>
              </a:ext>
            </a:extLst>
          </p:cNvPr>
          <p:cNvSpPr>
            <a:spLocks noGrp="1" noChangeArrowheads="1"/>
          </p:cNvSpPr>
          <p:nvPr>
            <p:ph type="title"/>
          </p:nvPr>
        </p:nvSpPr>
        <p:spPr>
          <a:xfrm>
            <a:off x="628650" y="668377"/>
            <a:ext cx="7886700" cy="1325563"/>
          </a:xfrm>
        </p:spPr>
        <p:txBody>
          <a:bodyPr>
            <a:normAutofit/>
          </a:bodyPr>
          <a:lstStyle/>
          <a:p>
            <a:r>
              <a:rPr lang="en-US" altLang="en-US"/>
              <a:t>Next Steps…</a:t>
            </a:r>
          </a:p>
        </p:txBody>
      </p:sp>
      <p:sp>
        <p:nvSpPr>
          <p:cNvPr id="72706" name="Content Placeholder 2">
            <a:extLst>
              <a:ext uri="{FF2B5EF4-FFF2-40B4-BE49-F238E27FC236}">
                <a16:creationId xmlns:a16="http://schemas.microsoft.com/office/drawing/2014/main" id="{4C1FCB88-856C-0542-9326-EACD9806CC55}"/>
              </a:ext>
            </a:extLst>
          </p:cNvPr>
          <p:cNvSpPr>
            <a:spLocks noGrp="1" noChangeArrowheads="1"/>
          </p:cNvSpPr>
          <p:nvPr>
            <p:ph sz="half" idx="1"/>
          </p:nvPr>
        </p:nvSpPr>
        <p:spPr>
          <a:xfrm>
            <a:off x="628650" y="2177456"/>
            <a:ext cx="3823335" cy="3795748"/>
          </a:xfrm>
        </p:spPr>
        <p:txBody>
          <a:bodyPr>
            <a:normAutofit/>
          </a:bodyPr>
          <a:lstStyle/>
          <a:p>
            <a:pPr>
              <a:buFont typeface="Wingdings" pitchFamily="2" charset="2"/>
              <a:buChar char="q"/>
            </a:pPr>
            <a:r>
              <a:rPr lang="en-US" altLang="en-US" sz="2100"/>
              <a:t>Submit application for access to MSIX to your Federal Programs, Title I, or MEP Director </a:t>
            </a:r>
          </a:p>
          <a:p>
            <a:pPr>
              <a:buFont typeface="Wingdings" pitchFamily="2" charset="2"/>
              <a:buChar char="q"/>
            </a:pPr>
            <a:r>
              <a:rPr lang="en-US" altLang="en-US" sz="2100"/>
              <a:t>Watch refresher training videos within MSIX once you receive acces </a:t>
            </a:r>
          </a:p>
        </p:txBody>
      </p:sp>
      <p:sp>
        <p:nvSpPr>
          <p:cNvPr id="72707" name="Content Placeholder 3">
            <a:extLst>
              <a:ext uri="{FF2B5EF4-FFF2-40B4-BE49-F238E27FC236}">
                <a16:creationId xmlns:a16="http://schemas.microsoft.com/office/drawing/2014/main" id="{68601232-3E99-2E4A-B66D-29DF84C63799}"/>
              </a:ext>
            </a:extLst>
          </p:cNvPr>
          <p:cNvSpPr>
            <a:spLocks noGrp="1" noChangeArrowheads="1"/>
          </p:cNvSpPr>
          <p:nvPr>
            <p:ph sz="half" idx="2"/>
          </p:nvPr>
        </p:nvSpPr>
        <p:spPr>
          <a:xfrm>
            <a:off x="4692015" y="2177456"/>
            <a:ext cx="3823335" cy="3795748"/>
          </a:xfrm>
        </p:spPr>
        <p:txBody>
          <a:bodyPr>
            <a:normAutofit/>
          </a:bodyPr>
          <a:lstStyle/>
          <a:p>
            <a:pPr>
              <a:buFont typeface="Wingdings" pitchFamily="2" charset="2"/>
              <a:buChar char="q"/>
            </a:pPr>
            <a:r>
              <a:rPr lang="en-US" altLang="en-US" sz="2100"/>
              <a:t>Use MSIX to check on students’ course history and enrollments when they enroll in school </a:t>
            </a:r>
          </a:p>
          <a:p>
            <a:pPr>
              <a:buFont typeface="Wingdings" pitchFamily="2" charset="2"/>
              <a:buChar char="q"/>
            </a:pPr>
            <a:r>
              <a:rPr lang="en-US" altLang="en-US" sz="2100"/>
              <a:t>Notify your MEP staff when you know that a student is moving so they can send move notification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4">
            <a:extLst>
              <a:ext uri="{FF2B5EF4-FFF2-40B4-BE49-F238E27FC236}">
                <a16:creationId xmlns:a16="http://schemas.microsoft.com/office/drawing/2014/main" id="{A3DF954B-68E3-4542-9049-B690AA29D21B}"/>
              </a:ext>
            </a:extLst>
          </p:cNvPr>
          <p:cNvSpPr>
            <a:spLocks noGrp="1" noChangeArrowheads="1"/>
          </p:cNvSpPr>
          <p:nvPr>
            <p:ph type="title"/>
          </p:nvPr>
        </p:nvSpPr>
        <p:spPr>
          <a:xfrm>
            <a:off x="239713" y="2743200"/>
            <a:ext cx="7886700" cy="1133475"/>
          </a:xfrm>
        </p:spPr>
        <p:txBody>
          <a:bodyPr/>
          <a:lstStyle/>
          <a:p>
            <a:r>
              <a:rPr lang="en-US" altLang="en-US">
                <a:solidFill>
                  <a:schemeClr val="accent2"/>
                </a:solidFill>
              </a:rPr>
              <a:t>Questions?</a:t>
            </a:r>
          </a:p>
        </p:txBody>
      </p:sp>
      <p:sp>
        <p:nvSpPr>
          <p:cNvPr id="63491" name="Title 1">
            <a:extLst>
              <a:ext uri="{FF2B5EF4-FFF2-40B4-BE49-F238E27FC236}">
                <a16:creationId xmlns:a16="http://schemas.microsoft.com/office/drawing/2014/main" id="{690B5C46-6148-BB47-B826-0D554B085705}"/>
              </a:ext>
            </a:extLst>
          </p:cNvPr>
          <p:cNvSpPr txBox="1">
            <a:spLocks noChangeArrowheads="1"/>
          </p:cNvSpPr>
          <p:nvPr/>
        </p:nvSpPr>
        <p:spPr bwMode="auto">
          <a:xfrm>
            <a:off x="220663" y="3876675"/>
            <a:ext cx="7886700" cy="2319338"/>
          </a:xfrm>
          <a:prstGeom prst="rect">
            <a:avLst/>
          </a:prstGeom>
          <a:noFill/>
          <a:ln>
            <a:noFill/>
          </a:ln>
        </p:spPr>
        <p:txBody>
          <a:bodyPr anchor="b"/>
          <a:lstStyle>
            <a:lvl1pPr>
              <a:spcBef>
                <a:spcPct val="20000"/>
              </a:spcBef>
              <a:buChar char="•"/>
              <a:defRPr sz="3000">
                <a:solidFill>
                  <a:srgbClr val="7F1353"/>
                </a:solidFill>
                <a:latin typeface="Arial" panose="020B0604020202020204" pitchFamily="34" charset="0"/>
                <a:ea typeface="ヒラギノ角ゴ Pro W3" pitchFamily="1" charset="-128"/>
              </a:defRPr>
            </a:lvl1pPr>
            <a:lvl2pPr marL="742950" indent="-285750">
              <a:spcBef>
                <a:spcPct val="20000"/>
              </a:spcBef>
              <a:buChar char="–"/>
              <a:defRPr sz="2800">
                <a:solidFill>
                  <a:srgbClr val="7F1353"/>
                </a:solidFill>
                <a:latin typeface="Arial" panose="020B0604020202020204" pitchFamily="34" charset="0"/>
                <a:ea typeface="ヒラギノ角ゴ Pro W3" pitchFamily="1" charset="-128"/>
              </a:defRPr>
            </a:lvl2pPr>
            <a:lvl3pPr marL="1143000" indent="-228600">
              <a:spcBef>
                <a:spcPct val="20000"/>
              </a:spcBef>
              <a:buChar char="•"/>
              <a:defRPr sz="2400">
                <a:solidFill>
                  <a:srgbClr val="7F1353"/>
                </a:solidFill>
                <a:latin typeface="Arial" panose="020B0604020202020204" pitchFamily="34" charset="0"/>
                <a:ea typeface="ヒラギノ角ゴ Pro W3" pitchFamily="1" charset="-128"/>
              </a:defRPr>
            </a:lvl3pPr>
            <a:lvl4pPr marL="1600200" indent="-228600">
              <a:spcBef>
                <a:spcPct val="20000"/>
              </a:spcBef>
              <a:buChar char="–"/>
              <a:defRPr sz="2000">
                <a:solidFill>
                  <a:srgbClr val="7F1353"/>
                </a:solidFill>
                <a:latin typeface="Arial" panose="020B0604020202020204" pitchFamily="34" charset="0"/>
                <a:ea typeface="ヒラギノ角ゴ Pro W3" pitchFamily="1" charset="-128"/>
              </a:defRPr>
            </a:lvl4pPr>
            <a:lvl5pPr marL="2057400" indent="-228600">
              <a:spcBef>
                <a:spcPct val="20000"/>
              </a:spcBef>
              <a:buChar char="»"/>
              <a:defRPr sz="2000">
                <a:solidFill>
                  <a:srgbClr val="7F1353"/>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itchFamily="1" charset="-128"/>
              </a:defRPr>
            </a:lvl9pPr>
          </a:lstStyle>
          <a:p>
            <a:pPr eaLnBrk="1" hangingPunct="1">
              <a:spcBef>
                <a:spcPct val="0"/>
              </a:spcBef>
              <a:buFontTx/>
              <a:buNone/>
              <a:defRPr/>
            </a:pPr>
            <a:r>
              <a:rPr lang="en-US" altLang="en-US" sz="3200" b="1" dirty="0">
                <a:solidFill>
                  <a:srgbClr val="A2BC36"/>
                </a:solidFill>
              </a:rPr>
              <a:t>Heriberto Corral, Ed. D</a:t>
            </a:r>
            <a:br>
              <a:rPr lang="en-US" altLang="en-US" sz="3200" b="1" dirty="0">
                <a:solidFill>
                  <a:srgbClr val="A2BC36"/>
                </a:solidFill>
              </a:rPr>
            </a:br>
            <a:r>
              <a:rPr lang="en-US" altLang="en-US" sz="3200" b="1" dirty="0">
                <a:solidFill>
                  <a:srgbClr val="A2BC36"/>
                </a:solidFill>
              </a:rPr>
              <a:t>NC MEP Administrator </a:t>
            </a:r>
            <a:br>
              <a:rPr lang="en-US" altLang="en-US" sz="3200" b="1" dirty="0">
                <a:solidFill>
                  <a:srgbClr val="A2BC36"/>
                </a:solidFill>
              </a:rPr>
            </a:br>
            <a:r>
              <a:rPr lang="en-US" altLang="en-US" sz="3200" b="1" dirty="0">
                <a:solidFill>
                  <a:schemeClr val="accent1">
                    <a:lumMod val="50000"/>
                  </a:schemeClr>
                </a:solidFill>
                <a:hlinkClick r:id="rId3"/>
              </a:rPr>
              <a:t>heriberto.corral@dpi.nc.gov</a:t>
            </a:r>
            <a:br>
              <a:rPr lang="en-US" altLang="en-US" sz="3200" b="1" dirty="0">
                <a:solidFill>
                  <a:srgbClr val="A2BC36"/>
                </a:solidFill>
              </a:rPr>
            </a:br>
            <a:r>
              <a:rPr lang="en-US" altLang="en-US" sz="3200" b="1" dirty="0">
                <a:solidFill>
                  <a:srgbClr val="A2BC36"/>
                </a:solidFill>
              </a:rPr>
              <a:t>984-236-2798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6623" y="900814"/>
            <a:ext cx="569713"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7" y="633165"/>
            <a:ext cx="36199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Shape 75">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965" y="636723"/>
            <a:ext cx="3000047"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457" name="Title 6">
            <a:extLst>
              <a:ext uri="{FF2B5EF4-FFF2-40B4-BE49-F238E27FC236}">
                <a16:creationId xmlns:a16="http://schemas.microsoft.com/office/drawing/2014/main" id="{54E51A5F-13AF-354F-97FD-9A62EEFDC16F}"/>
              </a:ext>
            </a:extLst>
          </p:cNvPr>
          <p:cNvSpPr>
            <a:spLocks noGrp="1" noChangeArrowheads="1"/>
          </p:cNvSpPr>
          <p:nvPr>
            <p:ph type="title"/>
          </p:nvPr>
        </p:nvSpPr>
        <p:spPr>
          <a:xfrm>
            <a:off x="701154" y="982272"/>
            <a:ext cx="2541314" cy="4560970"/>
          </a:xfrm>
        </p:spPr>
        <p:txBody>
          <a:bodyPr>
            <a:normAutofit/>
          </a:bodyPr>
          <a:lstStyle/>
          <a:p>
            <a:pPr eaLnBrk="1" hangingPunct="1"/>
            <a:r>
              <a:rPr lang="en-US" altLang="en-US" sz="3500">
                <a:solidFill>
                  <a:srgbClr val="FFFFFF"/>
                </a:solidFill>
              </a:rPr>
              <a:t>What is MSIX?</a:t>
            </a:r>
          </a:p>
        </p:txBody>
      </p:sp>
      <p:sp>
        <p:nvSpPr>
          <p:cNvPr id="78"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76336" y="1352302"/>
            <a:ext cx="499169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Content Placeholder 7">
            <a:extLst>
              <a:ext uri="{FF2B5EF4-FFF2-40B4-BE49-F238E27FC236}">
                <a16:creationId xmlns:a16="http://schemas.microsoft.com/office/drawing/2014/main" id="{8907140D-9CC4-E744-9666-D34F2AE88980}"/>
              </a:ext>
            </a:extLst>
          </p:cNvPr>
          <p:cNvSpPr>
            <a:spLocks noGrp="1"/>
          </p:cNvSpPr>
          <p:nvPr>
            <p:ph idx="1"/>
          </p:nvPr>
        </p:nvSpPr>
        <p:spPr>
          <a:xfrm>
            <a:off x="3916396" y="1719618"/>
            <a:ext cx="4461623" cy="4334629"/>
          </a:xfrm>
        </p:spPr>
        <p:txBody>
          <a:bodyPr anchor="ctr">
            <a:normAutofit/>
          </a:bodyPr>
          <a:lstStyle/>
          <a:p>
            <a:pPr marL="0" indent="0" eaLnBrk="1" hangingPunct="1">
              <a:lnSpc>
                <a:spcPct val="90000"/>
              </a:lnSpc>
              <a:buFontTx/>
              <a:buNone/>
              <a:defRPr/>
            </a:pPr>
            <a:r>
              <a:rPr lang="en-US" sz="1600">
                <a:solidFill>
                  <a:srgbClr val="FEFFFF"/>
                </a:solidFill>
              </a:rPr>
              <a:t>It is a collaborative effort to help the Department of Education (ED) and states: </a:t>
            </a:r>
          </a:p>
          <a:p>
            <a:pPr marL="457200" indent="-457200" eaLnBrk="1" hangingPunct="1">
              <a:lnSpc>
                <a:spcPct val="90000"/>
              </a:lnSpc>
              <a:buFontTx/>
              <a:buAutoNum type="arabicPeriod"/>
              <a:defRPr/>
            </a:pPr>
            <a:r>
              <a:rPr lang="en-US" sz="1600">
                <a:solidFill>
                  <a:srgbClr val="FEFFFF"/>
                </a:solidFill>
              </a:rPr>
              <a:t>Establish standards for the minimum education and health data that each state must collect and maintain in its electronic state migrant student record system</a:t>
            </a:r>
          </a:p>
          <a:p>
            <a:pPr marL="457200" indent="-457200" eaLnBrk="1" hangingPunct="1">
              <a:lnSpc>
                <a:spcPct val="90000"/>
              </a:lnSpc>
              <a:buFontTx/>
              <a:buAutoNum type="arabicPeriod"/>
              <a:defRPr/>
            </a:pPr>
            <a:r>
              <a:rPr lang="en-US" sz="1600">
                <a:solidFill>
                  <a:srgbClr val="FEFFFF"/>
                </a:solidFill>
              </a:rPr>
              <a:t>Develop an electronic exchange to link all states' migrant student record systems, facilitating the consolidation of migrant students’ education and health information</a:t>
            </a:r>
          </a:p>
          <a:p>
            <a:pPr marL="457200" indent="-457200" eaLnBrk="1" hangingPunct="1">
              <a:lnSpc>
                <a:spcPct val="90000"/>
              </a:lnSpc>
              <a:buFontTx/>
              <a:buAutoNum type="arabicPeriod"/>
              <a:defRPr/>
            </a:pPr>
            <a:r>
              <a:rPr lang="en-US" sz="1600">
                <a:solidFill>
                  <a:srgbClr val="FEFFFF"/>
                </a:solidFill>
              </a:rPr>
              <a:t>Create a Web-based, consolidated, migrant student record that can be used by authorized school personnel to facilitate school enrollment, grade, and course placement, and the accrual of secondary school course credits</a:t>
            </a:r>
          </a:p>
          <a:p>
            <a:pPr marL="457200" indent="-457200" eaLnBrk="1" hangingPunct="1">
              <a:lnSpc>
                <a:spcPct val="90000"/>
              </a:lnSpc>
              <a:buFontTx/>
              <a:buAutoNum type="arabicPeriod"/>
              <a:defRPr/>
            </a:pPr>
            <a:r>
              <a:rPr lang="en-US" sz="1600">
                <a:solidFill>
                  <a:srgbClr val="FEFFFF"/>
                </a:solidFill>
              </a:rPr>
              <a:t>Produce useable information on the migrant children population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7" name="Content Placeholder 5">
            <a:extLst>
              <a:ext uri="{FF2B5EF4-FFF2-40B4-BE49-F238E27FC236}">
                <a16:creationId xmlns:a16="http://schemas.microsoft.com/office/drawing/2014/main" id="{FB58B50E-83F8-6B47-B56E-2938931A8C4A}"/>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r="2" b="15145"/>
          <a:stretch/>
        </p:blipFill>
        <p:spPr>
          <a:xfrm>
            <a:off x="3082595" y="10"/>
            <a:ext cx="6061405"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74" name="Freeform: Shape 73">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6" name="Freeform: Shape 75">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05" name="Title 1">
            <a:extLst>
              <a:ext uri="{FF2B5EF4-FFF2-40B4-BE49-F238E27FC236}">
                <a16:creationId xmlns:a16="http://schemas.microsoft.com/office/drawing/2014/main" id="{BD903245-71F1-1644-B8A4-303502FEB7E6}"/>
              </a:ext>
            </a:extLst>
          </p:cNvPr>
          <p:cNvSpPr>
            <a:spLocks noGrp="1" noChangeArrowheads="1"/>
          </p:cNvSpPr>
          <p:nvPr>
            <p:ph type="title"/>
          </p:nvPr>
        </p:nvSpPr>
        <p:spPr>
          <a:xfrm>
            <a:off x="358485" y="1122363"/>
            <a:ext cx="3017520" cy="3204134"/>
          </a:xfrm>
        </p:spPr>
        <p:txBody>
          <a:bodyPr vert="horz" lIns="91440" tIns="45720" rIns="91440" bIns="45720" rtlCol="0" anchor="b">
            <a:normAutofit/>
          </a:bodyPr>
          <a:lstStyle/>
          <a:p>
            <a:pPr eaLnBrk="1" hangingPunct="1">
              <a:lnSpc>
                <a:spcPct val="90000"/>
              </a:lnSpc>
            </a:pPr>
            <a:r>
              <a:rPr lang="en-US" altLang="en-US" sz="4200">
                <a:solidFill>
                  <a:schemeClr val="tx1"/>
                </a:solidFill>
              </a:rPr>
              <a:t>Why MSIX?</a:t>
            </a:r>
          </a:p>
        </p:txBody>
      </p:sp>
      <p:sp>
        <p:nvSpPr>
          <p:cNvPr id="3" name="Content Placeholder 2">
            <a:extLst>
              <a:ext uri="{FF2B5EF4-FFF2-40B4-BE49-F238E27FC236}">
                <a16:creationId xmlns:a16="http://schemas.microsoft.com/office/drawing/2014/main" id="{61C73BF8-2540-4745-B7B6-AD11FF309906}"/>
              </a:ext>
            </a:extLst>
          </p:cNvPr>
          <p:cNvSpPr>
            <a:spLocks noGrp="1" noChangeArrowheads="1"/>
          </p:cNvSpPr>
          <p:nvPr>
            <p:ph sz="half" idx="1"/>
          </p:nvPr>
        </p:nvSpPr>
        <p:spPr>
          <a:xfrm>
            <a:off x="358485" y="4872922"/>
            <a:ext cx="2949980" cy="1208141"/>
          </a:xfrm>
        </p:spPr>
        <p:txBody>
          <a:bodyPr vert="horz" lIns="91440" tIns="45720" rIns="91440" bIns="45720" rtlCol="0">
            <a:normAutofit/>
          </a:bodyPr>
          <a:lstStyle/>
          <a:p>
            <a:pPr marL="0" indent="0" eaLnBrk="1" hangingPunct="1">
              <a:lnSpc>
                <a:spcPct val="90000"/>
              </a:lnSpc>
              <a:spcBef>
                <a:spcPts val="1000"/>
              </a:spcBef>
              <a:buNone/>
            </a:pPr>
            <a:r>
              <a:rPr lang="en-US" altLang="en-US" sz="1700">
                <a:solidFill>
                  <a:schemeClr val="tx1"/>
                </a:solidFill>
              </a:rPr>
              <a:t>Why do you think it might be helpful to have a nationwide information system for migrant students? </a:t>
            </a:r>
          </a:p>
        </p:txBody>
      </p:sp>
      <p:sp>
        <p:nvSpPr>
          <p:cNvPr id="78" name="Rectangle 7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75"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Rectangle 78">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3553" name="Title 1">
            <a:extLst>
              <a:ext uri="{FF2B5EF4-FFF2-40B4-BE49-F238E27FC236}">
                <a16:creationId xmlns:a16="http://schemas.microsoft.com/office/drawing/2014/main" id="{DDD7F364-6D70-F34F-AAB5-DD602161A823}"/>
              </a:ext>
            </a:extLst>
          </p:cNvPr>
          <p:cNvSpPr>
            <a:spLocks noGrp="1" noChangeArrowheads="1"/>
          </p:cNvSpPr>
          <p:nvPr>
            <p:ph type="title"/>
          </p:nvPr>
        </p:nvSpPr>
        <p:spPr>
          <a:xfrm>
            <a:off x="785460" y="759805"/>
            <a:ext cx="7729890" cy="1325563"/>
          </a:xfrm>
        </p:spPr>
        <p:txBody>
          <a:bodyPr vert="horz" lIns="91440" tIns="45720" rIns="91440" bIns="45720" rtlCol="0" anchor="ctr">
            <a:normAutofit/>
          </a:bodyPr>
          <a:lstStyle/>
          <a:p>
            <a:pPr eaLnBrk="1" hangingPunct="1">
              <a:lnSpc>
                <a:spcPct val="90000"/>
              </a:lnSpc>
            </a:pPr>
            <a:r>
              <a:rPr lang="en-US" altLang="en-US" sz="3500">
                <a:solidFill>
                  <a:srgbClr val="FFFFFF"/>
                </a:solidFill>
              </a:rPr>
              <a:t>Why MSIX?</a:t>
            </a:r>
          </a:p>
        </p:txBody>
      </p:sp>
      <p:sp>
        <p:nvSpPr>
          <p:cNvPr id="3" name="Content Placeholder 2">
            <a:extLst>
              <a:ext uri="{FF2B5EF4-FFF2-40B4-BE49-F238E27FC236}">
                <a16:creationId xmlns:a16="http://schemas.microsoft.com/office/drawing/2014/main" id="{7F4A2BF7-4CBC-7945-AF2E-BBE93371F145}"/>
              </a:ext>
            </a:extLst>
          </p:cNvPr>
          <p:cNvSpPr>
            <a:spLocks noGrp="1" noChangeArrowheads="1"/>
          </p:cNvSpPr>
          <p:nvPr>
            <p:ph sz="half" idx="1"/>
          </p:nvPr>
        </p:nvSpPr>
        <p:spPr>
          <a:xfrm>
            <a:off x="1068678" y="2494450"/>
            <a:ext cx="3040158" cy="3563159"/>
          </a:xfrm>
        </p:spPr>
        <p:txBody>
          <a:bodyPr vert="horz" lIns="91440" tIns="45720" rIns="91440" bIns="45720" rtlCol="0">
            <a:normAutofit/>
          </a:bodyPr>
          <a:lstStyle/>
          <a:p>
            <a:pPr indent="-228600" eaLnBrk="1" hangingPunct="1">
              <a:lnSpc>
                <a:spcPct val="90000"/>
              </a:lnSpc>
              <a:buFont typeface="Arial" panose="020B0604020202020204" pitchFamily="34" charset="0"/>
              <a:buChar char="•"/>
            </a:pPr>
            <a:r>
              <a:rPr lang="en-US" altLang="en-US" sz="2100">
                <a:solidFill>
                  <a:schemeClr val="tx1"/>
                </a:solidFill>
              </a:rPr>
              <a:t>Migrant children often enroll in multiple schools for varying lengths of time</a:t>
            </a:r>
          </a:p>
          <a:p>
            <a:pPr indent="-228600" eaLnBrk="1" hangingPunct="1">
              <a:lnSpc>
                <a:spcPct val="90000"/>
              </a:lnSpc>
              <a:buFont typeface="Arial" panose="020B0604020202020204" pitchFamily="34" charset="0"/>
              <a:buChar char="•"/>
            </a:pPr>
            <a:r>
              <a:rPr lang="en-US" altLang="en-US" sz="2100">
                <a:solidFill>
                  <a:schemeClr val="tx1"/>
                </a:solidFill>
              </a:rPr>
              <a:t>High mobility has created barriers to timely transfer of records</a:t>
            </a:r>
          </a:p>
        </p:txBody>
      </p:sp>
      <p:pic>
        <p:nvPicPr>
          <p:cNvPr id="23555" name="Content Placeholder 5">
            <a:extLst>
              <a:ext uri="{FF2B5EF4-FFF2-40B4-BE49-F238E27FC236}">
                <a16:creationId xmlns:a16="http://schemas.microsoft.com/office/drawing/2014/main" id="{1BB5EFA4-2D6C-3E41-B389-911999B3A478}"/>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b="25800"/>
          <a:stretch/>
        </p:blipFill>
        <p:spPr>
          <a:xfrm>
            <a:off x="4574169" y="2492376"/>
            <a:ext cx="3601803" cy="35633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75"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Rectangle 78">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4577" name="Title 1">
            <a:extLst>
              <a:ext uri="{FF2B5EF4-FFF2-40B4-BE49-F238E27FC236}">
                <a16:creationId xmlns:a16="http://schemas.microsoft.com/office/drawing/2014/main" id="{0A4E46BF-4658-2B46-9D0E-02D4B717E593}"/>
              </a:ext>
            </a:extLst>
          </p:cNvPr>
          <p:cNvSpPr>
            <a:spLocks noGrp="1" noChangeArrowheads="1"/>
          </p:cNvSpPr>
          <p:nvPr>
            <p:ph type="title"/>
          </p:nvPr>
        </p:nvSpPr>
        <p:spPr>
          <a:xfrm>
            <a:off x="785460" y="759805"/>
            <a:ext cx="7729890" cy="1325563"/>
          </a:xfrm>
        </p:spPr>
        <p:txBody>
          <a:bodyPr vert="horz" lIns="91440" tIns="45720" rIns="91440" bIns="45720" rtlCol="0" anchor="ctr">
            <a:normAutofit/>
          </a:bodyPr>
          <a:lstStyle/>
          <a:p>
            <a:pPr eaLnBrk="1" hangingPunct="1">
              <a:lnSpc>
                <a:spcPct val="90000"/>
              </a:lnSpc>
            </a:pPr>
            <a:r>
              <a:rPr lang="en-US" altLang="en-US" sz="3500">
                <a:solidFill>
                  <a:srgbClr val="FFFFFF"/>
                </a:solidFill>
              </a:rPr>
              <a:t>Why MSIX?</a:t>
            </a:r>
          </a:p>
        </p:txBody>
      </p:sp>
      <p:sp>
        <p:nvSpPr>
          <p:cNvPr id="3" name="Content Placeholder 2">
            <a:extLst>
              <a:ext uri="{FF2B5EF4-FFF2-40B4-BE49-F238E27FC236}">
                <a16:creationId xmlns:a16="http://schemas.microsoft.com/office/drawing/2014/main" id="{8944BA64-5CA4-F24E-ADB8-15201CFEEE12}"/>
              </a:ext>
            </a:extLst>
          </p:cNvPr>
          <p:cNvSpPr>
            <a:spLocks noGrp="1" noChangeArrowheads="1"/>
          </p:cNvSpPr>
          <p:nvPr>
            <p:ph sz="half" idx="1"/>
          </p:nvPr>
        </p:nvSpPr>
        <p:spPr>
          <a:xfrm>
            <a:off x="1068678" y="2494450"/>
            <a:ext cx="3040158" cy="3563159"/>
          </a:xfrm>
        </p:spPr>
        <p:txBody>
          <a:bodyPr vert="horz" lIns="91440" tIns="45720" rIns="91440" bIns="45720" rtlCol="0">
            <a:normAutofit/>
          </a:bodyPr>
          <a:lstStyle/>
          <a:p>
            <a:pPr indent="-228600" eaLnBrk="1" hangingPunct="1">
              <a:lnSpc>
                <a:spcPct val="90000"/>
              </a:lnSpc>
              <a:buFont typeface="Arial" panose="020B0604020202020204" pitchFamily="34" charset="0"/>
              <a:buChar char="•"/>
            </a:pPr>
            <a:r>
              <a:rPr lang="en-US" altLang="en-US" sz="1900">
                <a:solidFill>
                  <a:schemeClr val="tx1"/>
                </a:solidFill>
              </a:rPr>
              <a:t>What happens when student records aren’t transferred in a timely manner? </a:t>
            </a:r>
          </a:p>
          <a:p>
            <a:pPr lvl="1" indent="-228600" eaLnBrk="1" hangingPunct="1">
              <a:lnSpc>
                <a:spcPct val="90000"/>
              </a:lnSpc>
              <a:buFont typeface="Arial" panose="020B0604020202020204" pitchFamily="34" charset="0"/>
              <a:buChar char="•"/>
            </a:pPr>
            <a:r>
              <a:rPr lang="en-US" altLang="en-US" sz="1900">
                <a:solidFill>
                  <a:schemeClr val="tx1"/>
                </a:solidFill>
              </a:rPr>
              <a:t>Delayed enrollment</a:t>
            </a:r>
          </a:p>
          <a:p>
            <a:pPr lvl="1" indent="-228600" eaLnBrk="1" hangingPunct="1">
              <a:lnSpc>
                <a:spcPct val="90000"/>
              </a:lnSpc>
              <a:buFont typeface="Arial" panose="020B0604020202020204" pitchFamily="34" charset="0"/>
              <a:buChar char="•"/>
            </a:pPr>
            <a:r>
              <a:rPr lang="en-US" altLang="en-US" sz="1900">
                <a:solidFill>
                  <a:schemeClr val="tx1"/>
                </a:solidFill>
              </a:rPr>
              <a:t>Inappropriate grade placement</a:t>
            </a:r>
          </a:p>
          <a:p>
            <a:pPr lvl="1" indent="-228600" eaLnBrk="1" hangingPunct="1">
              <a:lnSpc>
                <a:spcPct val="90000"/>
              </a:lnSpc>
              <a:buFont typeface="Arial" panose="020B0604020202020204" pitchFamily="34" charset="0"/>
              <a:buChar char="•"/>
            </a:pPr>
            <a:r>
              <a:rPr lang="en-US" altLang="en-US" sz="1900">
                <a:solidFill>
                  <a:schemeClr val="tx1"/>
                </a:solidFill>
              </a:rPr>
              <a:t>Inappropriate course placement for secondary students</a:t>
            </a:r>
          </a:p>
        </p:txBody>
      </p:sp>
      <p:pic>
        <p:nvPicPr>
          <p:cNvPr id="24579" name="Content Placeholder 7">
            <a:extLst>
              <a:ext uri="{FF2B5EF4-FFF2-40B4-BE49-F238E27FC236}">
                <a16:creationId xmlns:a16="http://schemas.microsoft.com/office/drawing/2014/main" id="{3F96ED65-40B4-0441-B91C-45BBDAFBC61B}"/>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1931" r="12261" b="1"/>
          <a:stretch/>
        </p:blipFill>
        <p:spPr>
          <a:xfrm>
            <a:off x="4574169" y="2492376"/>
            <a:ext cx="3601803" cy="35633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13"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58E9332A-94C7-E241-ABF2-1EE37F9199C0}"/>
              </a:ext>
            </a:extLst>
          </p:cNvPr>
          <p:cNvSpPr>
            <a:spLocks noGrp="1" noChangeArrowheads="1"/>
          </p:cNvSpPr>
          <p:nvPr>
            <p:ph type="title"/>
          </p:nvPr>
        </p:nvSpPr>
        <p:spPr>
          <a:xfrm>
            <a:off x="785460" y="759805"/>
            <a:ext cx="7729890" cy="1325563"/>
          </a:xfrm>
        </p:spPr>
        <p:txBody>
          <a:bodyPr vert="horz" lIns="91440" tIns="45720" rIns="91440" bIns="45720" rtlCol="0" anchor="ctr">
            <a:normAutofit/>
          </a:bodyPr>
          <a:lstStyle/>
          <a:p>
            <a:pPr eaLnBrk="1" hangingPunct="1">
              <a:lnSpc>
                <a:spcPct val="90000"/>
              </a:lnSpc>
            </a:pPr>
            <a:r>
              <a:rPr lang="en-US" altLang="en-US" sz="3500">
                <a:solidFill>
                  <a:srgbClr val="FFFFFF"/>
                </a:solidFill>
              </a:rPr>
              <a:t>How does MSIX receive NC Migrant Student Data? </a:t>
            </a:r>
          </a:p>
        </p:txBody>
      </p:sp>
      <p:sp>
        <p:nvSpPr>
          <p:cNvPr id="3" name="Content Placeholder 2">
            <a:extLst>
              <a:ext uri="{FF2B5EF4-FFF2-40B4-BE49-F238E27FC236}">
                <a16:creationId xmlns:a16="http://schemas.microsoft.com/office/drawing/2014/main" id="{7C1739DB-D213-2847-A6D0-24C6DE29BF08}"/>
              </a:ext>
            </a:extLst>
          </p:cNvPr>
          <p:cNvSpPr>
            <a:spLocks noGrp="1" noChangeArrowheads="1"/>
          </p:cNvSpPr>
          <p:nvPr>
            <p:ph sz="half" idx="1"/>
          </p:nvPr>
        </p:nvSpPr>
        <p:spPr>
          <a:xfrm>
            <a:off x="1068678" y="2494450"/>
            <a:ext cx="3040158" cy="3563159"/>
          </a:xfrm>
        </p:spPr>
        <p:txBody>
          <a:bodyPr vert="horz" lIns="91440" tIns="45720" rIns="91440" bIns="45720" rtlCol="0">
            <a:normAutofit/>
          </a:bodyPr>
          <a:lstStyle/>
          <a:p>
            <a:pPr indent="-228600" eaLnBrk="1" hangingPunct="1">
              <a:lnSpc>
                <a:spcPct val="90000"/>
              </a:lnSpc>
              <a:buFont typeface="Arial" panose="020B0604020202020204" pitchFamily="34" charset="0"/>
              <a:buChar char="•"/>
            </a:pPr>
            <a:r>
              <a:rPr lang="en-US" altLang="en-US" sz="1900">
                <a:solidFill>
                  <a:schemeClr val="tx1"/>
                </a:solidFill>
              </a:rPr>
              <a:t>Each time we complete a Certificate of Eligibility (COE) it is input into PowerSchool </a:t>
            </a:r>
          </a:p>
          <a:p>
            <a:pPr indent="-228600" eaLnBrk="1" hangingPunct="1">
              <a:lnSpc>
                <a:spcPct val="90000"/>
              </a:lnSpc>
              <a:buFont typeface="Arial" panose="020B0604020202020204" pitchFamily="34" charset="0"/>
              <a:buChar char="•"/>
            </a:pPr>
            <a:r>
              <a:rPr lang="en-US" altLang="en-US" sz="1900">
                <a:solidFill>
                  <a:schemeClr val="tx1"/>
                </a:solidFill>
              </a:rPr>
              <a:t>PowerSchool submits a nightly upload of migrant student data to a secure server that then passes the data to MSIX</a:t>
            </a:r>
          </a:p>
        </p:txBody>
      </p:sp>
      <p:pic>
        <p:nvPicPr>
          <p:cNvPr id="5" name="Content Placeholder 4">
            <a:extLst>
              <a:ext uri="{FF2B5EF4-FFF2-40B4-BE49-F238E27FC236}">
                <a16:creationId xmlns:a16="http://schemas.microsoft.com/office/drawing/2014/main" id="{15280FC5-3181-374A-91B6-CB016CBF17F8}"/>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6491" r="16435" b="-2"/>
          <a:stretch/>
        </p:blipFill>
        <p:spPr>
          <a:xfrm>
            <a:off x="4574169" y="2492376"/>
            <a:ext cx="3601803" cy="35633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F9E89E8A-6768-CC46-950D-015FF5B9C4F0}"/>
              </a:ext>
            </a:extLst>
          </p:cNvPr>
          <p:cNvSpPr>
            <a:spLocks noGrp="1" noChangeArrowheads="1"/>
          </p:cNvSpPr>
          <p:nvPr>
            <p:ph type="title"/>
          </p:nvPr>
        </p:nvSpPr>
        <p:spPr/>
        <p:txBody>
          <a:bodyPr/>
          <a:lstStyle/>
          <a:p>
            <a:pPr eaLnBrk="1" hangingPunct="1"/>
            <a:r>
              <a:rPr lang="en-US" altLang="en-US"/>
              <a:t>Student Privacy and MSIX</a:t>
            </a:r>
          </a:p>
        </p:txBody>
      </p:sp>
      <p:sp>
        <p:nvSpPr>
          <p:cNvPr id="28674" name="Content Placeholder 2">
            <a:extLst>
              <a:ext uri="{FF2B5EF4-FFF2-40B4-BE49-F238E27FC236}">
                <a16:creationId xmlns:a16="http://schemas.microsoft.com/office/drawing/2014/main" id="{B936C526-A1DB-5447-BD5A-52D0B906F666}"/>
              </a:ext>
            </a:extLst>
          </p:cNvPr>
          <p:cNvSpPr>
            <a:spLocks noGrp="1" noChangeArrowheads="1"/>
          </p:cNvSpPr>
          <p:nvPr>
            <p:ph sz="half" idx="1"/>
          </p:nvPr>
        </p:nvSpPr>
        <p:spPr/>
        <p:txBody>
          <a:bodyPr/>
          <a:lstStyle/>
          <a:p>
            <a:pPr eaLnBrk="1" hangingPunct="1"/>
            <a:r>
              <a:rPr lang="en-US" altLang="en-US" sz="2200"/>
              <a:t>MSIX only collects the data elements required to match student records</a:t>
            </a:r>
          </a:p>
          <a:p>
            <a:pPr eaLnBrk="1" hangingPunct="1"/>
            <a:r>
              <a:rPr lang="en-US" altLang="en-US" sz="2200"/>
              <a:t>Only authorized staff can access this information </a:t>
            </a:r>
          </a:p>
          <a:p>
            <a:pPr eaLnBrk="1" hangingPunct="1"/>
            <a:r>
              <a:rPr lang="en-US" altLang="en-US" sz="2200"/>
              <a:t>The system was developed in accordance with federal requirements to safeguard the privacy and security of education data</a:t>
            </a:r>
          </a:p>
        </p:txBody>
      </p:sp>
      <p:sp>
        <p:nvSpPr>
          <p:cNvPr id="4" name="Content Placeholder 3">
            <a:extLst>
              <a:ext uri="{FF2B5EF4-FFF2-40B4-BE49-F238E27FC236}">
                <a16:creationId xmlns:a16="http://schemas.microsoft.com/office/drawing/2014/main" id="{A55D290C-88B2-0945-9057-11E2DFFCFC6D}"/>
              </a:ext>
            </a:extLst>
          </p:cNvPr>
          <p:cNvSpPr>
            <a:spLocks noGrp="1"/>
          </p:cNvSpPr>
          <p:nvPr>
            <p:ph sz="half" idx="2"/>
          </p:nvPr>
        </p:nvSpPr>
        <p:spPr/>
        <p:txBody>
          <a:bodyPr/>
          <a:lstStyle/>
          <a:p>
            <a:pPr eaLnBrk="1" hangingPunct="1">
              <a:defRPr/>
            </a:pPr>
            <a:endParaRPr lang="en-US" dirty="0"/>
          </a:p>
          <a:p>
            <a:pPr marL="0" indent="0" eaLnBrk="1" hangingPunct="1">
              <a:buFontTx/>
              <a:buNone/>
              <a:defRPr/>
            </a:pPr>
            <a:endParaRPr lang="en-US" dirty="0"/>
          </a:p>
        </p:txBody>
      </p:sp>
      <p:pic>
        <p:nvPicPr>
          <p:cNvPr id="28676" name="Picture 2">
            <a:extLst>
              <a:ext uri="{FF2B5EF4-FFF2-40B4-BE49-F238E27FC236}">
                <a16:creationId xmlns:a16="http://schemas.microsoft.com/office/drawing/2014/main" id="{0CCE6212-3E88-EF4D-A339-78059D1E8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100" y="2105025"/>
            <a:ext cx="3529013"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2049</Words>
  <Application>Microsoft Macintosh PowerPoint</Application>
  <PresentationFormat>On-screen Show (4:3)</PresentationFormat>
  <Paragraphs>173</Paragraphs>
  <Slides>36</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Wingdings</vt:lpstr>
      <vt:lpstr>Blank Presentation</vt:lpstr>
      <vt:lpstr>Migrant Student Information Exchange (MSIX): A Tool for School Staff  </vt:lpstr>
      <vt:lpstr>Objectives</vt:lpstr>
      <vt:lpstr>Legal References </vt:lpstr>
      <vt:lpstr>What is MSIX?</vt:lpstr>
      <vt:lpstr>Why MSIX?</vt:lpstr>
      <vt:lpstr>Why MSIX?</vt:lpstr>
      <vt:lpstr>Why MSIX?</vt:lpstr>
      <vt:lpstr>How does MSIX receive NC Migrant Student Data? </vt:lpstr>
      <vt:lpstr>Student Privacy and MSIX</vt:lpstr>
      <vt:lpstr>Let’s take a poll!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MSIX Users </vt:lpstr>
      <vt:lpstr>Who can use MSIX? </vt:lpstr>
      <vt:lpstr>Using MSIX as a Recruiter</vt:lpstr>
      <vt:lpstr>Using MSIX as a Counselor/Data Specialist</vt:lpstr>
      <vt:lpstr>Using MSIX as a Liaison/Migrant Advocate </vt:lpstr>
      <vt:lpstr>Applying MSIX Use to Scenarios</vt:lpstr>
      <vt:lpstr>Applying MSIX Use to Scenarios</vt:lpstr>
      <vt:lpstr>Applying MSIX Use to Scenarios</vt:lpstr>
      <vt:lpstr>Discussion: What are some other scenarios where MSIX might be helpful?</vt:lpstr>
      <vt:lpstr>How can you get access to MSIX?</vt:lpstr>
      <vt:lpstr>Accessing MSIX</vt:lpstr>
      <vt:lpstr>Part II- MSIX Regulations</vt:lpstr>
      <vt:lpstr>Requirements of LEAs </vt:lpstr>
      <vt:lpstr>Data Request </vt:lpstr>
      <vt:lpstr>Data Request </vt:lpstr>
      <vt:lpstr>Next Steps…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Migrant Student Information Exchange (MSIX): A Tool for School Staff  </dc:title>
  <dc:creator>Heriberto Corral</dc:creator>
  <cp:lastModifiedBy>Heriberto Corral</cp:lastModifiedBy>
  <cp:revision>2</cp:revision>
  <dcterms:created xsi:type="dcterms:W3CDTF">2020-06-29T13:37:40Z</dcterms:created>
  <dcterms:modified xsi:type="dcterms:W3CDTF">2020-07-21T14:53:25Z</dcterms:modified>
</cp:coreProperties>
</file>