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95788"/>
  </p:normalViewPr>
  <p:slideViewPr>
    <p:cSldViewPr snapToGrid="0">
      <p:cViewPr varScale="1">
        <p:scale>
          <a:sx n="111" d="100"/>
          <a:sy n="111" d="100"/>
        </p:scale>
        <p:origin x="60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iberto Corral" userId="5cafc519-a4b9-496d-9bd8-d139f69fdae5" providerId="ADAL" clId="{74B860ED-B2E2-E54C-A649-675A945E6F5C}"/>
    <pc:docChg chg="custSel modSld">
      <pc:chgData name="Heriberto Corral" userId="5cafc519-a4b9-496d-9bd8-d139f69fdae5" providerId="ADAL" clId="{74B860ED-B2E2-E54C-A649-675A945E6F5C}" dt="2020-07-06T15:18:51.796" v="5" actId="33524"/>
      <pc:docMkLst>
        <pc:docMk/>
      </pc:docMkLst>
      <pc:sldChg chg="modSp">
        <pc:chgData name="Heriberto Corral" userId="5cafc519-a4b9-496d-9bd8-d139f69fdae5" providerId="ADAL" clId="{74B860ED-B2E2-E54C-A649-675A945E6F5C}" dt="2020-07-06T15:18:51.796" v="5" actId="33524"/>
        <pc:sldMkLst>
          <pc:docMk/>
          <pc:sldMk cId="3131658599" sldId="260"/>
        </pc:sldMkLst>
        <pc:spChg chg="mod">
          <ac:chgData name="Heriberto Corral" userId="5cafc519-a4b9-496d-9bd8-d139f69fdae5" providerId="ADAL" clId="{74B860ED-B2E2-E54C-A649-675A945E6F5C}" dt="2020-07-06T15:18:51.796" v="5" actId="33524"/>
          <ac:spMkLst>
            <pc:docMk/>
            <pc:sldMk cId="3131658599" sldId="260"/>
            <ac:spMk id="6" creationId="{51B32E18-FA13-4D91-8C09-73A5A28A4CC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7FEA8-F05E-4149-A509-2C2465D72AAD}" type="doc">
      <dgm:prSet loTypeId="urn:microsoft.com/office/officeart/2005/8/layout/venn1" loCatId="relationship" qsTypeId="urn:microsoft.com/office/officeart/2005/8/quickstyle/simple1" qsCatId="simple" csTypeId="urn:microsoft.com/office/officeart/2005/8/colors/colorful4" csCatId="colorful" phldr="1"/>
      <dgm:spPr/>
    </dgm:pt>
    <dgm:pt modelId="{6A904E31-38F2-4430-BAFC-FDE065A5666D}">
      <dgm:prSet phldrT="[Text]" custT="1"/>
      <dgm:spPr/>
      <dgm:t>
        <a:bodyPr/>
        <a:lstStyle/>
        <a:p>
          <a:pPr rtl="0"/>
          <a:r>
            <a:rPr lang="en-US" sz="1200" b="1" dirty="0">
              <a:latin typeface="Arial Black"/>
            </a:rPr>
            <a:t>Migrant Education Program (MEP) </a:t>
          </a:r>
          <a:endParaRPr lang="en-US" sz="1200" b="1" dirty="0">
            <a:latin typeface="Agency FB" panose="020B0503020202020204" pitchFamily="34" charset="0"/>
          </a:endParaRPr>
        </a:p>
      </dgm:t>
    </dgm:pt>
    <dgm:pt modelId="{07557C5C-6872-425F-980A-E15096C1F8D8}" type="parTrans" cxnId="{4B93812F-4455-4218-B3A2-DFE478EA8159}">
      <dgm:prSet/>
      <dgm:spPr/>
      <dgm:t>
        <a:bodyPr/>
        <a:lstStyle/>
        <a:p>
          <a:endParaRPr lang="en-US"/>
        </a:p>
      </dgm:t>
    </dgm:pt>
    <dgm:pt modelId="{647CCB9E-DB14-4C0A-8684-0C0B6575776E}" type="sibTrans" cxnId="{4B93812F-4455-4218-B3A2-DFE478EA8159}">
      <dgm:prSet/>
      <dgm:spPr/>
      <dgm:t>
        <a:bodyPr/>
        <a:lstStyle/>
        <a:p>
          <a:endParaRPr lang="en-US"/>
        </a:p>
      </dgm:t>
    </dgm:pt>
    <dgm:pt modelId="{35533492-4D25-4513-88A6-9AA865229CBE}">
      <dgm:prSet phldrT="[Text]" custT="1"/>
      <dgm:spPr/>
      <dgm:t>
        <a:bodyPr/>
        <a:lstStyle/>
        <a:p>
          <a:r>
            <a:rPr lang="en-US" sz="1200" b="1" dirty="0">
              <a:latin typeface="Arial Black"/>
            </a:rPr>
            <a:t>Immigrant Funds (PRC 111)</a:t>
          </a:r>
        </a:p>
      </dgm:t>
    </dgm:pt>
    <dgm:pt modelId="{B4962412-24BF-4962-9783-61373E37760D}" type="parTrans" cxnId="{9393D364-FEA6-4C95-8782-376D18B05193}">
      <dgm:prSet/>
      <dgm:spPr/>
      <dgm:t>
        <a:bodyPr/>
        <a:lstStyle/>
        <a:p>
          <a:endParaRPr lang="en-US"/>
        </a:p>
      </dgm:t>
    </dgm:pt>
    <dgm:pt modelId="{EBF52F6B-2F45-49CD-B1DD-99B6F8A9EB38}" type="sibTrans" cxnId="{9393D364-FEA6-4C95-8782-376D18B05193}">
      <dgm:prSet/>
      <dgm:spPr/>
      <dgm:t>
        <a:bodyPr/>
        <a:lstStyle/>
        <a:p>
          <a:endParaRPr lang="en-US"/>
        </a:p>
      </dgm:t>
    </dgm:pt>
    <dgm:pt modelId="{8E8FFD39-EAD0-4BD8-AC51-2DF9735274F8}">
      <dgm:prSet phldrT="[Text]" custT="1"/>
      <dgm:spPr/>
      <dgm:t>
        <a:bodyPr/>
        <a:lstStyle/>
        <a:p>
          <a:pPr rtl="0"/>
          <a:r>
            <a:rPr lang="en-US" sz="1200" dirty="0">
              <a:latin typeface="Arial Black"/>
            </a:rPr>
            <a:t>English Learner (EL) Program </a:t>
          </a:r>
        </a:p>
      </dgm:t>
    </dgm:pt>
    <dgm:pt modelId="{423603EA-43F7-4C87-A63A-592B30AC0F2F}" type="parTrans" cxnId="{CA966E2C-0EB0-4B2F-891E-1F70C0423FCE}">
      <dgm:prSet/>
      <dgm:spPr/>
      <dgm:t>
        <a:bodyPr/>
        <a:lstStyle/>
        <a:p>
          <a:endParaRPr lang="en-US"/>
        </a:p>
      </dgm:t>
    </dgm:pt>
    <dgm:pt modelId="{ECA92733-F814-4244-85C8-6BA495935C82}" type="sibTrans" cxnId="{CA966E2C-0EB0-4B2F-891E-1F70C0423FCE}">
      <dgm:prSet/>
      <dgm:spPr/>
      <dgm:t>
        <a:bodyPr/>
        <a:lstStyle/>
        <a:p>
          <a:endParaRPr lang="en-US"/>
        </a:p>
      </dgm:t>
    </dgm:pt>
    <dgm:pt modelId="{40D4E7A1-ACCC-47B2-8C0F-785D9FC93691}" type="pres">
      <dgm:prSet presAssocID="{9F87FEA8-F05E-4149-A509-2C2465D72AAD}" presName="compositeShape" presStyleCnt="0">
        <dgm:presLayoutVars>
          <dgm:chMax val="7"/>
          <dgm:dir/>
          <dgm:resizeHandles val="exact"/>
        </dgm:presLayoutVars>
      </dgm:prSet>
      <dgm:spPr/>
    </dgm:pt>
    <dgm:pt modelId="{A55F548E-2CA5-40DA-BA04-4094356A0A5F}" type="pres">
      <dgm:prSet presAssocID="{6A904E31-38F2-4430-BAFC-FDE065A5666D}" presName="circ1" presStyleLbl="vennNode1" presStyleIdx="0" presStyleCnt="3"/>
      <dgm:spPr/>
    </dgm:pt>
    <dgm:pt modelId="{37695F0D-09E8-470D-8191-98B3C9BF6964}" type="pres">
      <dgm:prSet presAssocID="{6A904E31-38F2-4430-BAFC-FDE065A5666D}" presName="circ1Tx" presStyleLbl="revTx" presStyleIdx="0" presStyleCnt="0">
        <dgm:presLayoutVars>
          <dgm:chMax val="0"/>
          <dgm:chPref val="0"/>
          <dgm:bulletEnabled val="1"/>
        </dgm:presLayoutVars>
      </dgm:prSet>
      <dgm:spPr/>
    </dgm:pt>
    <dgm:pt modelId="{DD8393AB-964D-451A-AB96-5CDE009740D0}" type="pres">
      <dgm:prSet presAssocID="{35533492-4D25-4513-88A6-9AA865229CBE}" presName="circ2" presStyleLbl="vennNode1" presStyleIdx="1" presStyleCnt="3"/>
      <dgm:spPr/>
    </dgm:pt>
    <dgm:pt modelId="{96D43A4D-58C4-4D70-8EA5-992F505FE813}" type="pres">
      <dgm:prSet presAssocID="{35533492-4D25-4513-88A6-9AA865229CBE}" presName="circ2Tx" presStyleLbl="revTx" presStyleIdx="0" presStyleCnt="0">
        <dgm:presLayoutVars>
          <dgm:chMax val="0"/>
          <dgm:chPref val="0"/>
          <dgm:bulletEnabled val="1"/>
        </dgm:presLayoutVars>
      </dgm:prSet>
      <dgm:spPr/>
    </dgm:pt>
    <dgm:pt modelId="{97815936-E660-4F13-8F86-35659B1DC4F7}" type="pres">
      <dgm:prSet presAssocID="{8E8FFD39-EAD0-4BD8-AC51-2DF9735274F8}" presName="circ3" presStyleLbl="vennNode1" presStyleIdx="2" presStyleCnt="3"/>
      <dgm:spPr/>
    </dgm:pt>
    <dgm:pt modelId="{D186A10F-DDD8-4144-B0C0-17A124A80025}" type="pres">
      <dgm:prSet presAssocID="{8E8FFD39-EAD0-4BD8-AC51-2DF9735274F8}" presName="circ3Tx" presStyleLbl="revTx" presStyleIdx="0" presStyleCnt="0">
        <dgm:presLayoutVars>
          <dgm:chMax val="0"/>
          <dgm:chPref val="0"/>
          <dgm:bulletEnabled val="1"/>
        </dgm:presLayoutVars>
      </dgm:prSet>
      <dgm:spPr/>
    </dgm:pt>
  </dgm:ptLst>
  <dgm:cxnLst>
    <dgm:cxn modelId="{BA924206-E659-4E32-B344-577DF06833AE}" type="presOf" srcId="{6A904E31-38F2-4430-BAFC-FDE065A5666D}" destId="{37695F0D-09E8-470D-8191-98B3C9BF6964}" srcOrd="1" destOrd="0" presId="urn:microsoft.com/office/officeart/2005/8/layout/venn1"/>
    <dgm:cxn modelId="{582F701E-5AE2-4FA0-A726-F7866249F97B}" type="presOf" srcId="{9F87FEA8-F05E-4149-A509-2C2465D72AAD}" destId="{40D4E7A1-ACCC-47B2-8C0F-785D9FC93691}" srcOrd="0" destOrd="0" presId="urn:microsoft.com/office/officeart/2005/8/layout/venn1"/>
    <dgm:cxn modelId="{CA966E2C-0EB0-4B2F-891E-1F70C0423FCE}" srcId="{9F87FEA8-F05E-4149-A509-2C2465D72AAD}" destId="{8E8FFD39-EAD0-4BD8-AC51-2DF9735274F8}" srcOrd="2" destOrd="0" parTransId="{423603EA-43F7-4C87-A63A-592B30AC0F2F}" sibTransId="{ECA92733-F814-4244-85C8-6BA495935C82}"/>
    <dgm:cxn modelId="{4B93812F-4455-4218-B3A2-DFE478EA8159}" srcId="{9F87FEA8-F05E-4149-A509-2C2465D72AAD}" destId="{6A904E31-38F2-4430-BAFC-FDE065A5666D}" srcOrd="0" destOrd="0" parTransId="{07557C5C-6872-425F-980A-E15096C1F8D8}" sibTransId="{647CCB9E-DB14-4C0A-8684-0C0B6575776E}"/>
    <dgm:cxn modelId="{56B31633-8432-471B-985F-493AA8DA21A6}" type="presOf" srcId="{35533492-4D25-4513-88A6-9AA865229CBE}" destId="{96D43A4D-58C4-4D70-8EA5-992F505FE813}" srcOrd="1" destOrd="0" presId="urn:microsoft.com/office/officeart/2005/8/layout/venn1"/>
    <dgm:cxn modelId="{9393D364-FEA6-4C95-8782-376D18B05193}" srcId="{9F87FEA8-F05E-4149-A509-2C2465D72AAD}" destId="{35533492-4D25-4513-88A6-9AA865229CBE}" srcOrd="1" destOrd="0" parTransId="{B4962412-24BF-4962-9783-61373E37760D}" sibTransId="{EBF52F6B-2F45-49CD-B1DD-99B6F8A9EB38}"/>
    <dgm:cxn modelId="{E9719B88-3EAD-4CA4-9A7D-1EF66E82E4C2}" type="presOf" srcId="{8E8FFD39-EAD0-4BD8-AC51-2DF9735274F8}" destId="{97815936-E660-4F13-8F86-35659B1DC4F7}" srcOrd="0" destOrd="0" presId="urn:microsoft.com/office/officeart/2005/8/layout/venn1"/>
    <dgm:cxn modelId="{659F3CCA-993E-4F09-8ABB-6FE875B249C0}" type="presOf" srcId="{8E8FFD39-EAD0-4BD8-AC51-2DF9735274F8}" destId="{D186A10F-DDD8-4144-B0C0-17A124A80025}" srcOrd="1" destOrd="0" presId="urn:microsoft.com/office/officeart/2005/8/layout/venn1"/>
    <dgm:cxn modelId="{BA3822DF-7730-486F-ABEC-CDF1BE2F27E3}" type="presOf" srcId="{6A904E31-38F2-4430-BAFC-FDE065A5666D}" destId="{A55F548E-2CA5-40DA-BA04-4094356A0A5F}" srcOrd="0" destOrd="0" presId="urn:microsoft.com/office/officeart/2005/8/layout/venn1"/>
    <dgm:cxn modelId="{E35B1CFE-41E8-4F9D-BAE3-6A1431754FE9}" type="presOf" srcId="{35533492-4D25-4513-88A6-9AA865229CBE}" destId="{DD8393AB-964D-451A-AB96-5CDE009740D0}" srcOrd="0" destOrd="0" presId="urn:microsoft.com/office/officeart/2005/8/layout/venn1"/>
    <dgm:cxn modelId="{625AC0A9-2728-4353-8639-AB9F21C11AF5}" type="presParOf" srcId="{40D4E7A1-ACCC-47B2-8C0F-785D9FC93691}" destId="{A55F548E-2CA5-40DA-BA04-4094356A0A5F}" srcOrd="0" destOrd="0" presId="urn:microsoft.com/office/officeart/2005/8/layout/venn1"/>
    <dgm:cxn modelId="{81555ABC-409C-4526-9575-AD67368CD9D0}" type="presParOf" srcId="{40D4E7A1-ACCC-47B2-8C0F-785D9FC93691}" destId="{37695F0D-09E8-470D-8191-98B3C9BF6964}" srcOrd="1" destOrd="0" presId="urn:microsoft.com/office/officeart/2005/8/layout/venn1"/>
    <dgm:cxn modelId="{1E05A47B-AC88-423F-93A9-18B1E3268C95}" type="presParOf" srcId="{40D4E7A1-ACCC-47B2-8C0F-785D9FC93691}" destId="{DD8393AB-964D-451A-AB96-5CDE009740D0}" srcOrd="2" destOrd="0" presId="urn:microsoft.com/office/officeart/2005/8/layout/venn1"/>
    <dgm:cxn modelId="{80F3BCAD-016D-482C-94F3-A919A730129D}" type="presParOf" srcId="{40D4E7A1-ACCC-47B2-8C0F-785D9FC93691}" destId="{96D43A4D-58C4-4D70-8EA5-992F505FE813}" srcOrd="3" destOrd="0" presId="urn:microsoft.com/office/officeart/2005/8/layout/venn1"/>
    <dgm:cxn modelId="{DD893A79-5F63-4138-86D1-B1829EA1D64B}" type="presParOf" srcId="{40D4E7A1-ACCC-47B2-8C0F-785D9FC93691}" destId="{97815936-E660-4F13-8F86-35659B1DC4F7}" srcOrd="4" destOrd="0" presId="urn:microsoft.com/office/officeart/2005/8/layout/venn1"/>
    <dgm:cxn modelId="{BED35CD4-F90D-4B25-9796-1A294CA03FEA}" type="presParOf" srcId="{40D4E7A1-ACCC-47B2-8C0F-785D9FC93691}" destId="{D186A10F-DDD8-4144-B0C0-17A124A8002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87FEA8-F05E-4149-A509-2C2465D72AAD}" type="doc">
      <dgm:prSet loTypeId="urn:microsoft.com/office/officeart/2005/8/layout/venn1" loCatId="relationship" qsTypeId="urn:microsoft.com/office/officeart/2005/8/quickstyle/simple1" qsCatId="simple" csTypeId="urn:microsoft.com/office/officeart/2005/8/colors/colorful4" csCatId="colorful" phldr="1"/>
      <dgm:spPr/>
    </dgm:pt>
    <dgm:pt modelId="{6A904E31-38F2-4430-BAFC-FDE065A5666D}">
      <dgm:prSet phldrT="[Text]" custT="1"/>
      <dgm:spPr/>
      <dgm:t>
        <a:bodyPr/>
        <a:lstStyle/>
        <a:p>
          <a:r>
            <a:rPr lang="en-US" sz="1200" b="1">
              <a:latin typeface="Agency FB" panose="020B0503020202020204" pitchFamily="34" charset="0"/>
            </a:rPr>
            <a:t>Migrant Education Program (MEP) </a:t>
          </a:r>
        </a:p>
      </dgm:t>
    </dgm:pt>
    <dgm:pt modelId="{07557C5C-6872-425F-980A-E15096C1F8D8}" type="parTrans" cxnId="{4B93812F-4455-4218-B3A2-DFE478EA8159}">
      <dgm:prSet/>
      <dgm:spPr/>
      <dgm:t>
        <a:bodyPr/>
        <a:lstStyle/>
        <a:p>
          <a:endParaRPr lang="en-US"/>
        </a:p>
      </dgm:t>
    </dgm:pt>
    <dgm:pt modelId="{647CCB9E-DB14-4C0A-8684-0C0B6575776E}" type="sibTrans" cxnId="{4B93812F-4455-4218-B3A2-DFE478EA8159}">
      <dgm:prSet/>
      <dgm:spPr/>
      <dgm:t>
        <a:bodyPr/>
        <a:lstStyle/>
        <a:p>
          <a:endParaRPr lang="en-US"/>
        </a:p>
      </dgm:t>
    </dgm:pt>
    <dgm:pt modelId="{35533492-4D25-4513-88A6-9AA865229CBE}">
      <dgm:prSet phldrT="[Text]" custT="1"/>
      <dgm:spPr/>
      <dgm:t>
        <a:bodyPr/>
        <a:lstStyle/>
        <a:p>
          <a:r>
            <a:rPr lang="en-US" sz="1200" b="1">
              <a:latin typeface="Agency FB" panose="020B0503020202020204" pitchFamily="34" charset="0"/>
            </a:rPr>
            <a:t>Immigrant Funds (PRC 111)</a:t>
          </a:r>
        </a:p>
      </dgm:t>
    </dgm:pt>
    <dgm:pt modelId="{B4962412-24BF-4962-9783-61373E37760D}" type="parTrans" cxnId="{9393D364-FEA6-4C95-8782-376D18B05193}">
      <dgm:prSet/>
      <dgm:spPr/>
      <dgm:t>
        <a:bodyPr/>
        <a:lstStyle/>
        <a:p>
          <a:endParaRPr lang="en-US"/>
        </a:p>
      </dgm:t>
    </dgm:pt>
    <dgm:pt modelId="{EBF52F6B-2F45-49CD-B1DD-99B6F8A9EB38}" type="sibTrans" cxnId="{9393D364-FEA6-4C95-8782-376D18B05193}">
      <dgm:prSet/>
      <dgm:spPr/>
      <dgm:t>
        <a:bodyPr/>
        <a:lstStyle/>
        <a:p>
          <a:endParaRPr lang="en-US"/>
        </a:p>
      </dgm:t>
    </dgm:pt>
    <dgm:pt modelId="{8E8FFD39-EAD0-4BD8-AC51-2DF9735274F8}">
      <dgm:prSet phldrT="[Text]" custT="1"/>
      <dgm:spPr/>
      <dgm:t>
        <a:bodyPr/>
        <a:lstStyle/>
        <a:p>
          <a:r>
            <a:rPr lang="en-US" sz="1200">
              <a:latin typeface="Agency FB" panose="020B0503020202020204" pitchFamily="34" charset="0"/>
            </a:rPr>
            <a:t>English Learner (EL) Program </a:t>
          </a:r>
        </a:p>
      </dgm:t>
    </dgm:pt>
    <dgm:pt modelId="{423603EA-43F7-4C87-A63A-592B30AC0F2F}" type="parTrans" cxnId="{CA966E2C-0EB0-4B2F-891E-1F70C0423FCE}">
      <dgm:prSet/>
      <dgm:spPr/>
      <dgm:t>
        <a:bodyPr/>
        <a:lstStyle/>
        <a:p>
          <a:endParaRPr lang="en-US"/>
        </a:p>
      </dgm:t>
    </dgm:pt>
    <dgm:pt modelId="{ECA92733-F814-4244-85C8-6BA495935C82}" type="sibTrans" cxnId="{CA966E2C-0EB0-4B2F-891E-1F70C0423FCE}">
      <dgm:prSet/>
      <dgm:spPr/>
      <dgm:t>
        <a:bodyPr/>
        <a:lstStyle/>
        <a:p>
          <a:endParaRPr lang="en-US"/>
        </a:p>
      </dgm:t>
    </dgm:pt>
    <dgm:pt modelId="{40D4E7A1-ACCC-47B2-8C0F-785D9FC93691}" type="pres">
      <dgm:prSet presAssocID="{9F87FEA8-F05E-4149-A509-2C2465D72AAD}" presName="compositeShape" presStyleCnt="0">
        <dgm:presLayoutVars>
          <dgm:chMax val="7"/>
          <dgm:dir/>
          <dgm:resizeHandles val="exact"/>
        </dgm:presLayoutVars>
      </dgm:prSet>
      <dgm:spPr/>
    </dgm:pt>
    <dgm:pt modelId="{A55F548E-2CA5-40DA-BA04-4094356A0A5F}" type="pres">
      <dgm:prSet presAssocID="{6A904E31-38F2-4430-BAFC-FDE065A5666D}" presName="circ1" presStyleLbl="vennNode1" presStyleIdx="0" presStyleCnt="3"/>
      <dgm:spPr/>
    </dgm:pt>
    <dgm:pt modelId="{37695F0D-09E8-470D-8191-98B3C9BF6964}" type="pres">
      <dgm:prSet presAssocID="{6A904E31-38F2-4430-BAFC-FDE065A5666D}" presName="circ1Tx" presStyleLbl="revTx" presStyleIdx="0" presStyleCnt="0">
        <dgm:presLayoutVars>
          <dgm:chMax val="0"/>
          <dgm:chPref val="0"/>
          <dgm:bulletEnabled val="1"/>
        </dgm:presLayoutVars>
      </dgm:prSet>
      <dgm:spPr/>
    </dgm:pt>
    <dgm:pt modelId="{DD8393AB-964D-451A-AB96-5CDE009740D0}" type="pres">
      <dgm:prSet presAssocID="{35533492-4D25-4513-88A6-9AA865229CBE}" presName="circ2" presStyleLbl="vennNode1" presStyleIdx="1" presStyleCnt="3"/>
      <dgm:spPr/>
    </dgm:pt>
    <dgm:pt modelId="{96D43A4D-58C4-4D70-8EA5-992F505FE813}" type="pres">
      <dgm:prSet presAssocID="{35533492-4D25-4513-88A6-9AA865229CBE}" presName="circ2Tx" presStyleLbl="revTx" presStyleIdx="0" presStyleCnt="0">
        <dgm:presLayoutVars>
          <dgm:chMax val="0"/>
          <dgm:chPref val="0"/>
          <dgm:bulletEnabled val="1"/>
        </dgm:presLayoutVars>
      </dgm:prSet>
      <dgm:spPr/>
    </dgm:pt>
    <dgm:pt modelId="{97815936-E660-4F13-8F86-35659B1DC4F7}" type="pres">
      <dgm:prSet presAssocID="{8E8FFD39-EAD0-4BD8-AC51-2DF9735274F8}" presName="circ3" presStyleLbl="vennNode1" presStyleIdx="2" presStyleCnt="3"/>
      <dgm:spPr/>
    </dgm:pt>
    <dgm:pt modelId="{D186A10F-DDD8-4144-B0C0-17A124A80025}" type="pres">
      <dgm:prSet presAssocID="{8E8FFD39-EAD0-4BD8-AC51-2DF9735274F8}" presName="circ3Tx" presStyleLbl="revTx" presStyleIdx="0" presStyleCnt="0">
        <dgm:presLayoutVars>
          <dgm:chMax val="0"/>
          <dgm:chPref val="0"/>
          <dgm:bulletEnabled val="1"/>
        </dgm:presLayoutVars>
      </dgm:prSet>
      <dgm:spPr/>
    </dgm:pt>
  </dgm:ptLst>
  <dgm:cxnLst>
    <dgm:cxn modelId="{BA924206-E659-4E32-B344-577DF06833AE}" type="presOf" srcId="{6A904E31-38F2-4430-BAFC-FDE065A5666D}" destId="{37695F0D-09E8-470D-8191-98B3C9BF6964}" srcOrd="1" destOrd="0" presId="urn:microsoft.com/office/officeart/2005/8/layout/venn1"/>
    <dgm:cxn modelId="{582F701E-5AE2-4FA0-A726-F7866249F97B}" type="presOf" srcId="{9F87FEA8-F05E-4149-A509-2C2465D72AAD}" destId="{40D4E7A1-ACCC-47B2-8C0F-785D9FC93691}" srcOrd="0" destOrd="0" presId="urn:microsoft.com/office/officeart/2005/8/layout/venn1"/>
    <dgm:cxn modelId="{CA966E2C-0EB0-4B2F-891E-1F70C0423FCE}" srcId="{9F87FEA8-F05E-4149-A509-2C2465D72AAD}" destId="{8E8FFD39-EAD0-4BD8-AC51-2DF9735274F8}" srcOrd="2" destOrd="0" parTransId="{423603EA-43F7-4C87-A63A-592B30AC0F2F}" sibTransId="{ECA92733-F814-4244-85C8-6BA495935C82}"/>
    <dgm:cxn modelId="{4B93812F-4455-4218-B3A2-DFE478EA8159}" srcId="{9F87FEA8-F05E-4149-A509-2C2465D72AAD}" destId="{6A904E31-38F2-4430-BAFC-FDE065A5666D}" srcOrd="0" destOrd="0" parTransId="{07557C5C-6872-425F-980A-E15096C1F8D8}" sibTransId="{647CCB9E-DB14-4C0A-8684-0C0B6575776E}"/>
    <dgm:cxn modelId="{56B31633-8432-471B-985F-493AA8DA21A6}" type="presOf" srcId="{35533492-4D25-4513-88A6-9AA865229CBE}" destId="{96D43A4D-58C4-4D70-8EA5-992F505FE813}" srcOrd="1" destOrd="0" presId="urn:microsoft.com/office/officeart/2005/8/layout/venn1"/>
    <dgm:cxn modelId="{9393D364-FEA6-4C95-8782-376D18B05193}" srcId="{9F87FEA8-F05E-4149-A509-2C2465D72AAD}" destId="{35533492-4D25-4513-88A6-9AA865229CBE}" srcOrd="1" destOrd="0" parTransId="{B4962412-24BF-4962-9783-61373E37760D}" sibTransId="{EBF52F6B-2F45-49CD-B1DD-99B6F8A9EB38}"/>
    <dgm:cxn modelId="{E9719B88-3EAD-4CA4-9A7D-1EF66E82E4C2}" type="presOf" srcId="{8E8FFD39-EAD0-4BD8-AC51-2DF9735274F8}" destId="{97815936-E660-4F13-8F86-35659B1DC4F7}" srcOrd="0" destOrd="0" presId="urn:microsoft.com/office/officeart/2005/8/layout/venn1"/>
    <dgm:cxn modelId="{659F3CCA-993E-4F09-8ABB-6FE875B249C0}" type="presOf" srcId="{8E8FFD39-EAD0-4BD8-AC51-2DF9735274F8}" destId="{D186A10F-DDD8-4144-B0C0-17A124A80025}" srcOrd="1" destOrd="0" presId="urn:microsoft.com/office/officeart/2005/8/layout/venn1"/>
    <dgm:cxn modelId="{BA3822DF-7730-486F-ABEC-CDF1BE2F27E3}" type="presOf" srcId="{6A904E31-38F2-4430-BAFC-FDE065A5666D}" destId="{A55F548E-2CA5-40DA-BA04-4094356A0A5F}" srcOrd="0" destOrd="0" presId="urn:microsoft.com/office/officeart/2005/8/layout/venn1"/>
    <dgm:cxn modelId="{E35B1CFE-41E8-4F9D-BAE3-6A1431754FE9}" type="presOf" srcId="{35533492-4D25-4513-88A6-9AA865229CBE}" destId="{DD8393AB-964D-451A-AB96-5CDE009740D0}" srcOrd="0" destOrd="0" presId="urn:microsoft.com/office/officeart/2005/8/layout/venn1"/>
    <dgm:cxn modelId="{625AC0A9-2728-4353-8639-AB9F21C11AF5}" type="presParOf" srcId="{40D4E7A1-ACCC-47B2-8C0F-785D9FC93691}" destId="{A55F548E-2CA5-40DA-BA04-4094356A0A5F}" srcOrd="0" destOrd="0" presId="urn:microsoft.com/office/officeart/2005/8/layout/venn1"/>
    <dgm:cxn modelId="{81555ABC-409C-4526-9575-AD67368CD9D0}" type="presParOf" srcId="{40D4E7A1-ACCC-47B2-8C0F-785D9FC93691}" destId="{37695F0D-09E8-470D-8191-98B3C9BF6964}" srcOrd="1" destOrd="0" presId="urn:microsoft.com/office/officeart/2005/8/layout/venn1"/>
    <dgm:cxn modelId="{1E05A47B-AC88-423F-93A9-18B1E3268C95}" type="presParOf" srcId="{40D4E7A1-ACCC-47B2-8C0F-785D9FC93691}" destId="{DD8393AB-964D-451A-AB96-5CDE009740D0}" srcOrd="2" destOrd="0" presId="urn:microsoft.com/office/officeart/2005/8/layout/venn1"/>
    <dgm:cxn modelId="{80F3BCAD-016D-482C-94F3-A919A730129D}" type="presParOf" srcId="{40D4E7A1-ACCC-47B2-8C0F-785D9FC93691}" destId="{96D43A4D-58C4-4D70-8EA5-992F505FE813}" srcOrd="3" destOrd="0" presId="urn:microsoft.com/office/officeart/2005/8/layout/venn1"/>
    <dgm:cxn modelId="{DD893A79-5F63-4138-86D1-B1829EA1D64B}" type="presParOf" srcId="{40D4E7A1-ACCC-47B2-8C0F-785D9FC93691}" destId="{97815936-E660-4F13-8F86-35659B1DC4F7}" srcOrd="4" destOrd="0" presId="urn:microsoft.com/office/officeart/2005/8/layout/venn1"/>
    <dgm:cxn modelId="{BED35CD4-F90D-4B25-9796-1A294CA03FEA}" type="presParOf" srcId="{40D4E7A1-ACCC-47B2-8C0F-785D9FC93691}" destId="{D186A10F-DDD8-4144-B0C0-17A124A80025}"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F548E-2CA5-40DA-BA04-4094356A0A5F}">
      <dsp:nvSpPr>
        <dsp:cNvPr id="0" name=""/>
        <dsp:cNvSpPr/>
      </dsp:nvSpPr>
      <dsp:spPr>
        <a:xfrm>
          <a:off x="2506979" y="84058"/>
          <a:ext cx="4034790" cy="4034790"/>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b="1" kern="1200" dirty="0">
              <a:latin typeface="Arial Black"/>
            </a:rPr>
            <a:t>Migrant Education Program (MEP) </a:t>
          </a:r>
          <a:endParaRPr lang="en-US" sz="1200" b="1" kern="1200" dirty="0">
            <a:latin typeface="Agency FB" panose="020B0503020202020204" pitchFamily="34" charset="0"/>
          </a:endParaRPr>
        </a:p>
      </dsp:txBody>
      <dsp:txXfrm>
        <a:off x="3044951" y="790146"/>
        <a:ext cx="2958846" cy="1815655"/>
      </dsp:txXfrm>
    </dsp:sp>
    <dsp:sp modelId="{DD8393AB-964D-451A-AB96-5CDE009740D0}">
      <dsp:nvSpPr>
        <dsp:cNvPr id="0" name=""/>
        <dsp:cNvSpPr/>
      </dsp:nvSpPr>
      <dsp:spPr>
        <a:xfrm>
          <a:off x="3962866" y="2605801"/>
          <a:ext cx="4034790" cy="4034790"/>
        </a:xfrm>
        <a:prstGeom prst="ellipse">
          <a:avLst/>
        </a:prstGeom>
        <a:solidFill>
          <a:schemeClr val="accent4">
            <a:alpha val="50000"/>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rial Black"/>
            </a:rPr>
            <a:t>Immigrant Funds (PRC 111)</a:t>
          </a:r>
        </a:p>
      </dsp:txBody>
      <dsp:txXfrm>
        <a:off x="5196840" y="3648122"/>
        <a:ext cx="2420874" cy="2219134"/>
      </dsp:txXfrm>
    </dsp:sp>
    <dsp:sp modelId="{97815936-E660-4F13-8F86-35659B1DC4F7}">
      <dsp:nvSpPr>
        <dsp:cNvPr id="0" name=""/>
        <dsp:cNvSpPr/>
      </dsp:nvSpPr>
      <dsp:spPr>
        <a:xfrm>
          <a:off x="1051093" y="2605801"/>
          <a:ext cx="4034790" cy="4034790"/>
        </a:xfrm>
        <a:prstGeom prst="ellipse">
          <a:avLst/>
        </a:prstGeom>
        <a:solidFill>
          <a:schemeClr val="accent4">
            <a:alpha val="50000"/>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rtl="0">
            <a:lnSpc>
              <a:spcPct val="90000"/>
            </a:lnSpc>
            <a:spcBef>
              <a:spcPct val="0"/>
            </a:spcBef>
            <a:spcAft>
              <a:spcPct val="35000"/>
            </a:spcAft>
            <a:buNone/>
          </a:pPr>
          <a:r>
            <a:rPr lang="en-US" sz="1200" kern="1200" dirty="0">
              <a:latin typeface="Arial Black"/>
            </a:rPr>
            <a:t>English Learner (EL) Program </a:t>
          </a:r>
        </a:p>
      </dsp:txBody>
      <dsp:txXfrm>
        <a:off x="1431035" y="3648122"/>
        <a:ext cx="2420874" cy="22191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5F548E-2CA5-40DA-BA04-4094356A0A5F}">
      <dsp:nvSpPr>
        <dsp:cNvPr id="0" name=""/>
        <dsp:cNvSpPr/>
      </dsp:nvSpPr>
      <dsp:spPr>
        <a:xfrm>
          <a:off x="2506979" y="84058"/>
          <a:ext cx="4034790" cy="4034790"/>
        </a:xfrm>
        <a:prstGeom prst="ellipse">
          <a:avLst/>
        </a:prstGeom>
        <a:solidFill>
          <a:schemeClr val="accent4">
            <a:alpha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latin typeface="Agency FB" panose="020B0503020202020204" pitchFamily="34" charset="0"/>
            </a:rPr>
            <a:t>Migrant Education Program (MEP) </a:t>
          </a:r>
        </a:p>
      </dsp:txBody>
      <dsp:txXfrm>
        <a:off x="3044951" y="790146"/>
        <a:ext cx="2958846" cy="1815655"/>
      </dsp:txXfrm>
    </dsp:sp>
    <dsp:sp modelId="{DD8393AB-964D-451A-AB96-5CDE009740D0}">
      <dsp:nvSpPr>
        <dsp:cNvPr id="0" name=""/>
        <dsp:cNvSpPr/>
      </dsp:nvSpPr>
      <dsp:spPr>
        <a:xfrm>
          <a:off x="3962866" y="2605801"/>
          <a:ext cx="4034790" cy="4034790"/>
        </a:xfrm>
        <a:prstGeom prst="ellipse">
          <a:avLst/>
        </a:prstGeom>
        <a:solidFill>
          <a:schemeClr val="accent4">
            <a:alpha val="50000"/>
            <a:hueOff val="-455917"/>
            <a:satOff val="-2303"/>
            <a:lumOff val="-323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b="1" kern="1200">
              <a:latin typeface="Agency FB" panose="020B0503020202020204" pitchFamily="34" charset="0"/>
            </a:rPr>
            <a:t>Immigrant Funds (PRC 111)</a:t>
          </a:r>
        </a:p>
      </dsp:txBody>
      <dsp:txXfrm>
        <a:off x="5196840" y="3648122"/>
        <a:ext cx="2420874" cy="2219134"/>
      </dsp:txXfrm>
    </dsp:sp>
    <dsp:sp modelId="{97815936-E660-4F13-8F86-35659B1DC4F7}">
      <dsp:nvSpPr>
        <dsp:cNvPr id="0" name=""/>
        <dsp:cNvSpPr/>
      </dsp:nvSpPr>
      <dsp:spPr>
        <a:xfrm>
          <a:off x="1051093" y="2605801"/>
          <a:ext cx="4034790" cy="4034790"/>
        </a:xfrm>
        <a:prstGeom prst="ellipse">
          <a:avLst/>
        </a:prstGeom>
        <a:solidFill>
          <a:schemeClr val="accent4">
            <a:alpha val="50000"/>
            <a:hueOff val="-911834"/>
            <a:satOff val="-4605"/>
            <a:lumOff val="-647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US" sz="1200" kern="1200">
              <a:latin typeface="Agency FB" panose="020B0503020202020204" pitchFamily="34" charset="0"/>
            </a:rPr>
            <a:t>English Learner (EL) Program </a:t>
          </a:r>
        </a:p>
      </dsp:txBody>
      <dsp:txXfrm>
        <a:off x="1431035" y="3648122"/>
        <a:ext cx="2420874" cy="221913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7/6/20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BFD27-372C-4705-8C03-15402CE8DFBB}"/>
              </a:ext>
            </a:extLst>
          </p:cNvPr>
          <p:cNvSpPr>
            <a:spLocks noGrp="1"/>
          </p:cNvSpPr>
          <p:nvPr>
            <p:ph type="ctrTitle"/>
          </p:nvPr>
        </p:nvSpPr>
        <p:spPr/>
        <p:txBody>
          <a:bodyPr/>
          <a:lstStyle/>
          <a:p>
            <a:r>
              <a:rPr lang="en-US" dirty="0"/>
              <a:t>Title I-C and Title III</a:t>
            </a:r>
          </a:p>
        </p:txBody>
      </p:sp>
      <p:sp>
        <p:nvSpPr>
          <p:cNvPr id="3" name="Subtitle 2">
            <a:extLst>
              <a:ext uri="{FF2B5EF4-FFF2-40B4-BE49-F238E27FC236}">
                <a16:creationId xmlns:a16="http://schemas.microsoft.com/office/drawing/2014/main" id="{06FCD81F-7D0C-4136-AA2D-83E8CBBB931E}"/>
              </a:ext>
            </a:extLst>
          </p:cNvPr>
          <p:cNvSpPr>
            <a:spLocks noGrp="1"/>
          </p:cNvSpPr>
          <p:nvPr>
            <p:ph type="subTitle" idx="1"/>
          </p:nvPr>
        </p:nvSpPr>
        <p:spPr/>
        <p:txBody>
          <a:bodyPr/>
          <a:lstStyle/>
          <a:p>
            <a:r>
              <a:rPr lang="en-US" dirty="0"/>
              <a:t>Understanding the differences and similarities</a:t>
            </a:r>
          </a:p>
        </p:txBody>
      </p:sp>
    </p:spTree>
    <p:extLst>
      <p:ext uri="{BB962C8B-B14F-4D97-AF65-F5344CB8AC3E}">
        <p14:creationId xmlns:p14="http://schemas.microsoft.com/office/powerpoint/2010/main" val="1457981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8E566C2-E934-443D-BFBE-6763A8060562}"/>
              </a:ext>
            </a:extLst>
          </p:cNvPr>
          <p:cNvGraphicFramePr/>
          <p:nvPr/>
        </p:nvGraphicFramePr>
        <p:xfrm>
          <a:off x="1571625" y="66675"/>
          <a:ext cx="9048750" cy="672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48147D-922C-41A4-A3D7-AB3346FAEEE1}"/>
              </a:ext>
            </a:extLst>
          </p:cNvPr>
          <p:cNvSpPr txBox="1"/>
          <p:nvPr/>
        </p:nvSpPr>
        <p:spPr>
          <a:xfrm>
            <a:off x="689114" y="1338884"/>
            <a:ext cx="2941982" cy="646331"/>
          </a:xfrm>
          <a:prstGeom prst="rect">
            <a:avLst/>
          </a:prstGeom>
          <a:noFill/>
        </p:spPr>
        <p:txBody>
          <a:bodyPr wrap="square" rtlCol="0">
            <a:spAutoFit/>
          </a:bodyPr>
          <a:lstStyle/>
          <a:p>
            <a:r>
              <a:rPr lang="en-US" dirty="0"/>
              <a:t>Who qualifies for these programs? </a:t>
            </a:r>
          </a:p>
        </p:txBody>
      </p:sp>
    </p:spTree>
    <p:extLst>
      <p:ext uri="{BB962C8B-B14F-4D97-AF65-F5344CB8AC3E}">
        <p14:creationId xmlns:p14="http://schemas.microsoft.com/office/powerpoint/2010/main" val="3817200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6C902-36C8-49E6-BE9F-C9F725BC3923}"/>
              </a:ext>
            </a:extLst>
          </p:cNvPr>
          <p:cNvSpPr>
            <a:spLocks noGrp="1"/>
          </p:cNvSpPr>
          <p:nvPr>
            <p:ph type="title"/>
          </p:nvPr>
        </p:nvSpPr>
        <p:spPr/>
        <p:txBody>
          <a:bodyPr/>
          <a:lstStyle/>
          <a:p>
            <a:r>
              <a:rPr lang="en-US" dirty="0"/>
              <a:t>Migrant Student Definition </a:t>
            </a:r>
          </a:p>
        </p:txBody>
      </p:sp>
      <p:sp>
        <p:nvSpPr>
          <p:cNvPr id="3" name="Content Placeholder 2">
            <a:extLst>
              <a:ext uri="{FF2B5EF4-FFF2-40B4-BE49-F238E27FC236}">
                <a16:creationId xmlns:a16="http://schemas.microsoft.com/office/drawing/2014/main" id="{174118E5-5B43-4DCF-A15B-E3F3EAD45EB4}"/>
              </a:ext>
            </a:extLst>
          </p:cNvPr>
          <p:cNvSpPr>
            <a:spLocks noGrp="1"/>
          </p:cNvSpPr>
          <p:nvPr>
            <p:ph idx="1"/>
          </p:nvPr>
        </p:nvSpPr>
        <p:spPr/>
        <p:txBody>
          <a:bodyPr/>
          <a:lstStyle/>
          <a:p>
            <a:r>
              <a:rPr lang="en-US" sz="2400" dirty="0"/>
              <a:t>Aged 3-21 </a:t>
            </a:r>
          </a:p>
          <a:p>
            <a:r>
              <a:rPr lang="en-US" sz="2400" dirty="0"/>
              <a:t>Entitled to a free, public education </a:t>
            </a:r>
          </a:p>
          <a:p>
            <a:r>
              <a:rPr lang="en-US" sz="2400" dirty="0"/>
              <a:t>Made a Qualifying Move in the preceding 36 months: </a:t>
            </a:r>
          </a:p>
          <a:p>
            <a:pPr lvl="1"/>
            <a:r>
              <a:rPr lang="en-US" sz="2000" u="sng" dirty="0"/>
              <a:t>As a </a:t>
            </a:r>
            <a:r>
              <a:rPr lang="en-US" sz="2000" dirty="0"/>
              <a:t>Migratory Qualifying Worker, or </a:t>
            </a:r>
          </a:p>
          <a:p>
            <a:pPr lvl="1"/>
            <a:r>
              <a:rPr lang="en-US" sz="2000" u="sng" dirty="0"/>
              <a:t>With</a:t>
            </a:r>
            <a:r>
              <a:rPr lang="en-US" sz="2000" dirty="0"/>
              <a:t> a Migratory Qualifying Worker, or </a:t>
            </a:r>
          </a:p>
          <a:p>
            <a:pPr lvl="1"/>
            <a:r>
              <a:rPr lang="en-US" sz="2000" u="sng" dirty="0"/>
              <a:t>To join</a:t>
            </a:r>
            <a:r>
              <a:rPr lang="en-US" sz="2000" dirty="0"/>
              <a:t> a Migratory Qualifying Worker </a:t>
            </a:r>
          </a:p>
          <a:p>
            <a:pPr marL="457200" lvl="1" indent="0">
              <a:buNone/>
            </a:pPr>
            <a:endParaRPr lang="en-US" u="sng" dirty="0"/>
          </a:p>
        </p:txBody>
      </p:sp>
    </p:spTree>
    <p:extLst>
      <p:ext uri="{BB962C8B-B14F-4D97-AF65-F5344CB8AC3E}">
        <p14:creationId xmlns:p14="http://schemas.microsoft.com/office/powerpoint/2010/main" val="199857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AFE51-7B49-4B7B-9D37-4F0FEAE1C98C}"/>
              </a:ext>
            </a:extLst>
          </p:cNvPr>
          <p:cNvSpPr>
            <a:spLocks noGrp="1"/>
          </p:cNvSpPr>
          <p:nvPr>
            <p:ph type="title"/>
          </p:nvPr>
        </p:nvSpPr>
        <p:spPr/>
        <p:txBody>
          <a:bodyPr/>
          <a:lstStyle/>
          <a:p>
            <a:r>
              <a:rPr lang="en-US" dirty="0"/>
              <a:t>English Learner Definition </a:t>
            </a:r>
          </a:p>
        </p:txBody>
      </p:sp>
      <p:sp>
        <p:nvSpPr>
          <p:cNvPr id="3" name="Content Placeholder 2">
            <a:extLst>
              <a:ext uri="{FF2B5EF4-FFF2-40B4-BE49-F238E27FC236}">
                <a16:creationId xmlns:a16="http://schemas.microsoft.com/office/drawing/2014/main" id="{1EAE54F0-6282-47B9-BB02-59EAC0F2455A}"/>
              </a:ext>
            </a:extLst>
          </p:cNvPr>
          <p:cNvSpPr>
            <a:spLocks noGrp="1"/>
          </p:cNvSpPr>
          <p:nvPr>
            <p:ph idx="1"/>
          </p:nvPr>
        </p:nvSpPr>
        <p:spPr/>
        <p:txBody>
          <a:bodyPr>
            <a:normAutofit lnSpcReduction="10000"/>
          </a:bodyPr>
          <a:lstStyle/>
          <a:p>
            <a:r>
              <a:rPr lang="en-US" dirty="0"/>
              <a:t>Aged 3 to 21</a:t>
            </a:r>
          </a:p>
          <a:p>
            <a:r>
              <a:rPr lang="en-US" dirty="0"/>
              <a:t>Enrolled or preparing to enroll in an elementary or secondary school </a:t>
            </a:r>
          </a:p>
          <a:p>
            <a:r>
              <a:rPr lang="en-US" dirty="0"/>
              <a:t>Not born in the U.S. OR whose native language is a language other than English OR who comes from an environment where a language other than English has had a significant impact on the individual’s level of English language proficiency OR who is migratory, whose native language is a language other than English, and who comes from an environment where a language other than English is dominant; AND whose difficulties in speaking, reading writing, or understanding the English language may be sufficient to deny the student the ability to meet the challenging State academic standards, the ability to successfully achieve in classrooms where the language of instruction is English, or the opportunity to participate fully in society. </a:t>
            </a:r>
          </a:p>
        </p:txBody>
      </p:sp>
    </p:spTree>
    <p:extLst>
      <p:ext uri="{BB962C8B-B14F-4D97-AF65-F5344CB8AC3E}">
        <p14:creationId xmlns:p14="http://schemas.microsoft.com/office/powerpoint/2010/main" val="1211252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6F80B-F623-40FC-A586-4D287C503B86}"/>
              </a:ext>
            </a:extLst>
          </p:cNvPr>
          <p:cNvSpPr>
            <a:spLocks noGrp="1"/>
          </p:cNvSpPr>
          <p:nvPr>
            <p:ph type="title"/>
          </p:nvPr>
        </p:nvSpPr>
        <p:spPr/>
        <p:txBody>
          <a:bodyPr/>
          <a:lstStyle/>
          <a:p>
            <a:r>
              <a:rPr lang="en-US" dirty="0"/>
              <a:t>Immigrant Student Definition</a:t>
            </a:r>
          </a:p>
        </p:txBody>
      </p:sp>
      <p:sp>
        <p:nvSpPr>
          <p:cNvPr id="3" name="Content Placeholder 2">
            <a:extLst>
              <a:ext uri="{FF2B5EF4-FFF2-40B4-BE49-F238E27FC236}">
                <a16:creationId xmlns:a16="http://schemas.microsoft.com/office/drawing/2014/main" id="{FD56B2A6-0502-4D03-891A-EE43C0D1ED88}"/>
              </a:ext>
            </a:extLst>
          </p:cNvPr>
          <p:cNvSpPr>
            <a:spLocks noGrp="1"/>
          </p:cNvSpPr>
          <p:nvPr>
            <p:ph idx="1"/>
          </p:nvPr>
        </p:nvSpPr>
        <p:spPr/>
        <p:txBody>
          <a:bodyPr>
            <a:normAutofit/>
          </a:bodyPr>
          <a:lstStyle/>
          <a:p>
            <a:r>
              <a:rPr lang="en-US" sz="2400" dirty="0"/>
              <a:t>Aged 3 to 21</a:t>
            </a:r>
          </a:p>
          <a:p>
            <a:r>
              <a:rPr lang="en-US" sz="2400" dirty="0"/>
              <a:t>Was not born in any State (of the United States of America) </a:t>
            </a:r>
          </a:p>
          <a:p>
            <a:r>
              <a:rPr lang="en-US" sz="2400" dirty="0"/>
              <a:t>Has not been attending one or more schools in any one or more states for more than 3 full academic years</a:t>
            </a:r>
          </a:p>
        </p:txBody>
      </p:sp>
    </p:spTree>
    <p:extLst>
      <p:ext uri="{BB962C8B-B14F-4D97-AF65-F5344CB8AC3E}">
        <p14:creationId xmlns:p14="http://schemas.microsoft.com/office/powerpoint/2010/main" val="312947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ABED3-6BE2-4283-B439-3705C7F65D0F}"/>
              </a:ext>
            </a:extLst>
          </p:cNvPr>
          <p:cNvSpPr>
            <a:spLocks noGrp="1"/>
          </p:cNvSpPr>
          <p:nvPr>
            <p:ph type="title"/>
          </p:nvPr>
        </p:nvSpPr>
        <p:spPr/>
        <p:txBody>
          <a:bodyPr/>
          <a:lstStyle/>
          <a:p>
            <a:r>
              <a:rPr lang="en-US" dirty="0"/>
              <a:t>Services </a:t>
            </a:r>
          </a:p>
        </p:txBody>
      </p:sp>
      <p:sp>
        <p:nvSpPr>
          <p:cNvPr id="3" name="Text Placeholder 2">
            <a:extLst>
              <a:ext uri="{FF2B5EF4-FFF2-40B4-BE49-F238E27FC236}">
                <a16:creationId xmlns:a16="http://schemas.microsoft.com/office/drawing/2014/main" id="{35E2CCC3-915D-4987-BBF7-DF04FE45C8B1}"/>
              </a:ext>
            </a:extLst>
          </p:cNvPr>
          <p:cNvSpPr>
            <a:spLocks noGrp="1"/>
          </p:cNvSpPr>
          <p:nvPr>
            <p:ph type="body" idx="1"/>
          </p:nvPr>
        </p:nvSpPr>
        <p:spPr/>
        <p:txBody>
          <a:bodyPr/>
          <a:lstStyle/>
          <a:p>
            <a:r>
              <a:rPr lang="en-US" dirty="0"/>
              <a:t>EL Program		</a:t>
            </a:r>
          </a:p>
        </p:txBody>
      </p:sp>
      <p:sp>
        <p:nvSpPr>
          <p:cNvPr id="4" name="Content Placeholder 3">
            <a:extLst>
              <a:ext uri="{FF2B5EF4-FFF2-40B4-BE49-F238E27FC236}">
                <a16:creationId xmlns:a16="http://schemas.microsoft.com/office/drawing/2014/main" id="{7AD23189-09CF-4275-8485-C97C8F32B230}"/>
              </a:ext>
            </a:extLst>
          </p:cNvPr>
          <p:cNvSpPr>
            <a:spLocks noGrp="1"/>
          </p:cNvSpPr>
          <p:nvPr>
            <p:ph sz="half" idx="2"/>
          </p:nvPr>
        </p:nvSpPr>
        <p:spPr/>
        <p:txBody>
          <a:bodyPr/>
          <a:lstStyle/>
          <a:p>
            <a:r>
              <a:rPr lang="en-US" dirty="0"/>
              <a:t>Identification, Language Instruction, Assessment, Progress Monitoring</a:t>
            </a:r>
          </a:p>
          <a:p>
            <a:r>
              <a:rPr lang="en-US" dirty="0"/>
              <a:t>Parent Support and Engagement </a:t>
            </a:r>
          </a:p>
        </p:txBody>
      </p:sp>
      <p:sp>
        <p:nvSpPr>
          <p:cNvPr id="5" name="Text Placeholder 4">
            <a:extLst>
              <a:ext uri="{FF2B5EF4-FFF2-40B4-BE49-F238E27FC236}">
                <a16:creationId xmlns:a16="http://schemas.microsoft.com/office/drawing/2014/main" id="{F372B932-B25F-4C1E-AE79-EF0E8F745F1D}"/>
              </a:ext>
            </a:extLst>
          </p:cNvPr>
          <p:cNvSpPr>
            <a:spLocks noGrp="1"/>
          </p:cNvSpPr>
          <p:nvPr>
            <p:ph type="body" sz="quarter" idx="3"/>
          </p:nvPr>
        </p:nvSpPr>
        <p:spPr/>
        <p:txBody>
          <a:bodyPr/>
          <a:lstStyle/>
          <a:p>
            <a:r>
              <a:rPr lang="en-US" dirty="0"/>
              <a:t>MEP Program </a:t>
            </a:r>
          </a:p>
        </p:txBody>
      </p:sp>
      <p:sp>
        <p:nvSpPr>
          <p:cNvPr id="6" name="Content Placeholder 5">
            <a:extLst>
              <a:ext uri="{FF2B5EF4-FFF2-40B4-BE49-F238E27FC236}">
                <a16:creationId xmlns:a16="http://schemas.microsoft.com/office/drawing/2014/main" id="{1D4394B2-1529-40CF-8CB6-7005FDF3773B}"/>
              </a:ext>
            </a:extLst>
          </p:cNvPr>
          <p:cNvSpPr>
            <a:spLocks noGrp="1"/>
          </p:cNvSpPr>
          <p:nvPr>
            <p:ph sz="quarter" idx="4"/>
          </p:nvPr>
        </p:nvSpPr>
        <p:spPr/>
        <p:txBody>
          <a:bodyPr/>
          <a:lstStyle/>
          <a:p>
            <a:r>
              <a:rPr lang="en-US" dirty="0"/>
              <a:t>Identification of MEP students</a:t>
            </a:r>
          </a:p>
          <a:p>
            <a:r>
              <a:rPr lang="en-US" dirty="0"/>
              <a:t>Supplemental instructional services</a:t>
            </a:r>
          </a:p>
          <a:p>
            <a:r>
              <a:rPr lang="en-US" dirty="0"/>
              <a:t>Supplemental support services</a:t>
            </a:r>
          </a:p>
          <a:p>
            <a:r>
              <a:rPr lang="en-US" dirty="0"/>
              <a:t>Parent support and engagement </a:t>
            </a:r>
          </a:p>
        </p:txBody>
      </p:sp>
    </p:spTree>
    <p:extLst>
      <p:ext uri="{BB962C8B-B14F-4D97-AF65-F5344CB8AC3E}">
        <p14:creationId xmlns:p14="http://schemas.microsoft.com/office/powerpoint/2010/main" val="2880924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877DE-F6D0-47BA-8BE2-1319876CEA4B}"/>
              </a:ext>
            </a:extLst>
          </p:cNvPr>
          <p:cNvSpPr>
            <a:spLocks noGrp="1"/>
          </p:cNvSpPr>
          <p:nvPr>
            <p:ph type="title"/>
          </p:nvPr>
        </p:nvSpPr>
        <p:spPr/>
        <p:txBody>
          <a:bodyPr/>
          <a:lstStyle/>
          <a:p>
            <a:r>
              <a:rPr lang="en-US" dirty="0"/>
              <a:t>Similarities </a:t>
            </a:r>
          </a:p>
        </p:txBody>
      </p:sp>
      <p:sp>
        <p:nvSpPr>
          <p:cNvPr id="3" name="Content Placeholder 2">
            <a:extLst>
              <a:ext uri="{FF2B5EF4-FFF2-40B4-BE49-F238E27FC236}">
                <a16:creationId xmlns:a16="http://schemas.microsoft.com/office/drawing/2014/main" id="{51BADA01-1631-4003-8195-54C5C9472C19}"/>
              </a:ext>
            </a:extLst>
          </p:cNvPr>
          <p:cNvSpPr>
            <a:spLocks noGrp="1"/>
          </p:cNvSpPr>
          <p:nvPr>
            <p:ph idx="1"/>
          </p:nvPr>
        </p:nvSpPr>
        <p:spPr/>
        <p:txBody>
          <a:bodyPr>
            <a:normAutofit/>
          </a:bodyPr>
          <a:lstStyle/>
          <a:p>
            <a:r>
              <a:rPr lang="en-US" sz="2400" dirty="0"/>
              <a:t>The majority of ELs and migrant students in North Carolina speak Spanish either as a first or second language </a:t>
            </a:r>
          </a:p>
          <a:p>
            <a:endParaRPr lang="en-US" sz="2400" dirty="0"/>
          </a:p>
          <a:p>
            <a:r>
              <a:rPr lang="en-US" sz="2400" dirty="0"/>
              <a:t>Funding streams cannot supplant the school district’s obligations </a:t>
            </a:r>
          </a:p>
        </p:txBody>
      </p:sp>
    </p:spTree>
    <p:extLst>
      <p:ext uri="{BB962C8B-B14F-4D97-AF65-F5344CB8AC3E}">
        <p14:creationId xmlns:p14="http://schemas.microsoft.com/office/powerpoint/2010/main" val="1156577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AD667-CA85-4C2D-80EA-8CBBEDD3ECEA}"/>
              </a:ext>
            </a:extLst>
          </p:cNvPr>
          <p:cNvSpPr>
            <a:spLocks noGrp="1"/>
          </p:cNvSpPr>
          <p:nvPr>
            <p:ph type="title"/>
          </p:nvPr>
        </p:nvSpPr>
        <p:spPr/>
        <p:txBody>
          <a:bodyPr/>
          <a:lstStyle/>
          <a:p>
            <a:r>
              <a:rPr lang="en-US" dirty="0"/>
              <a:t>Scenario 1 </a:t>
            </a:r>
          </a:p>
        </p:txBody>
      </p:sp>
      <p:sp>
        <p:nvSpPr>
          <p:cNvPr id="3" name="Content Placeholder 2">
            <a:extLst>
              <a:ext uri="{FF2B5EF4-FFF2-40B4-BE49-F238E27FC236}">
                <a16:creationId xmlns:a16="http://schemas.microsoft.com/office/drawing/2014/main" id="{3C9E5ED1-1AA5-4B76-93F1-BD74F9F61CDB}"/>
              </a:ext>
            </a:extLst>
          </p:cNvPr>
          <p:cNvSpPr>
            <a:spLocks noGrp="1"/>
          </p:cNvSpPr>
          <p:nvPr>
            <p:ph idx="1"/>
          </p:nvPr>
        </p:nvSpPr>
        <p:spPr>
          <a:xfrm>
            <a:off x="677334" y="2160590"/>
            <a:ext cx="8596668" cy="1748802"/>
          </a:xfrm>
        </p:spPr>
        <p:txBody>
          <a:bodyPr/>
          <a:lstStyle/>
          <a:p>
            <a:pPr marL="0" indent="0">
              <a:buNone/>
            </a:pPr>
            <a:r>
              <a:rPr lang="en-US" dirty="0"/>
              <a:t>A student arrives at Hollybrook High School from Guatemala. There happens to be an MEP tutor at the school that day, so the guidance counselor calls him in to assist in enrolling the student since neither the student nor the parents speak English. Based on this information, what programs do you think the student may qualify for? </a:t>
            </a:r>
          </a:p>
        </p:txBody>
      </p:sp>
      <p:sp>
        <p:nvSpPr>
          <p:cNvPr id="4" name="TextBox 3">
            <a:extLst>
              <a:ext uri="{FF2B5EF4-FFF2-40B4-BE49-F238E27FC236}">
                <a16:creationId xmlns:a16="http://schemas.microsoft.com/office/drawing/2014/main" id="{B7D97B33-29DC-497B-8FE5-7FC52F947DB9}"/>
              </a:ext>
            </a:extLst>
          </p:cNvPr>
          <p:cNvSpPr txBox="1"/>
          <p:nvPr/>
        </p:nvSpPr>
        <p:spPr>
          <a:xfrm>
            <a:off x="677334" y="4479235"/>
            <a:ext cx="6427304" cy="1200329"/>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rgbClr val="7030A0"/>
                </a:solidFill>
              </a:rPr>
              <a:t>EL Program:</a:t>
            </a:r>
            <a:r>
              <a:rPr lang="en-US" b="1" dirty="0">
                <a:solidFill>
                  <a:srgbClr val="7030A0"/>
                </a:solidFill>
              </a:rPr>
              <a:t> Highly likely </a:t>
            </a:r>
            <a:r>
              <a:rPr lang="en-US" b="1" u="sng" dirty="0">
                <a:solidFill>
                  <a:srgbClr val="7030A0"/>
                </a:solidFill>
              </a:rPr>
              <a:t> </a:t>
            </a:r>
          </a:p>
          <a:p>
            <a:pPr marL="285750" indent="-285750">
              <a:buFont typeface="Arial" panose="020B0604020202020204" pitchFamily="34" charset="0"/>
              <a:buChar char="•"/>
            </a:pPr>
            <a:r>
              <a:rPr lang="en-US" b="1" u="sng" dirty="0">
                <a:solidFill>
                  <a:srgbClr val="7030A0"/>
                </a:solidFill>
              </a:rPr>
              <a:t>Immigrant:</a:t>
            </a:r>
            <a:r>
              <a:rPr lang="en-US" b="1" dirty="0">
                <a:solidFill>
                  <a:srgbClr val="7030A0"/>
                </a:solidFill>
              </a:rPr>
              <a:t> Yes </a:t>
            </a:r>
            <a:r>
              <a:rPr lang="en-US" b="1" u="sng" dirty="0">
                <a:solidFill>
                  <a:srgbClr val="7030A0"/>
                </a:solidFill>
              </a:rPr>
              <a:t> </a:t>
            </a:r>
          </a:p>
          <a:p>
            <a:pPr marL="285750" indent="-285750">
              <a:buFont typeface="Arial" panose="020B0604020202020204" pitchFamily="34" charset="0"/>
              <a:buChar char="•"/>
            </a:pPr>
            <a:r>
              <a:rPr lang="en-US" b="1" u="sng" dirty="0">
                <a:solidFill>
                  <a:srgbClr val="7030A0"/>
                </a:solidFill>
              </a:rPr>
              <a:t>MEP:</a:t>
            </a:r>
            <a:r>
              <a:rPr lang="en-US" b="1" dirty="0">
                <a:solidFill>
                  <a:srgbClr val="7030A0"/>
                </a:solidFill>
              </a:rPr>
              <a:t> interview would be required to determine if student or family will work in US agriculture</a:t>
            </a:r>
          </a:p>
        </p:txBody>
      </p:sp>
    </p:spTree>
    <p:extLst>
      <p:ext uri="{BB962C8B-B14F-4D97-AF65-F5344CB8AC3E}">
        <p14:creationId xmlns:p14="http://schemas.microsoft.com/office/powerpoint/2010/main" val="371320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839E4-5C63-40D5-8698-83B822E381C9}"/>
              </a:ext>
            </a:extLst>
          </p:cNvPr>
          <p:cNvSpPr>
            <a:spLocks noGrp="1"/>
          </p:cNvSpPr>
          <p:nvPr>
            <p:ph type="title"/>
          </p:nvPr>
        </p:nvSpPr>
        <p:spPr>
          <a:xfrm>
            <a:off x="677334" y="622853"/>
            <a:ext cx="8596668" cy="1320800"/>
          </a:xfrm>
        </p:spPr>
        <p:txBody>
          <a:bodyPr/>
          <a:lstStyle/>
          <a:p>
            <a:r>
              <a:rPr lang="en-US" dirty="0"/>
              <a:t>Scenario 2 </a:t>
            </a:r>
          </a:p>
        </p:txBody>
      </p:sp>
      <p:sp>
        <p:nvSpPr>
          <p:cNvPr id="3" name="Content Placeholder 2">
            <a:extLst>
              <a:ext uri="{FF2B5EF4-FFF2-40B4-BE49-F238E27FC236}">
                <a16:creationId xmlns:a16="http://schemas.microsoft.com/office/drawing/2014/main" id="{360483A7-831B-473A-A562-0D8EBAABB57B}"/>
              </a:ext>
            </a:extLst>
          </p:cNvPr>
          <p:cNvSpPr>
            <a:spLocks noGrp="1"/>
          </p:cNvSpPr>
          <p:nvPr>
            <p:ph idx="1"/>
          </p:nvPr>
        </p:nvSpPr>
        <p:spPr>
          <a:xfrm>
            <a:off x="677334" y="2160589"/>
            <a:ext cx="8596668" cy="2106611"/>
          </a:xfrm>
        </p:spPr>
        <p:txBody>
          <a:bodyPr/>
          <a:lstStyle/>
          <a:p>
            <a:pPr marL="0" indent="0">
              <a:buNone/>
            </a:pPr>
            <a:r>
              <a:rPr lang="en-US" dirty="0"/>
              <a:t>A migrant recruiter identifies three children as eligible for the MEP during July of 2018. They moved here from </a:t>
            </a:r>
            <a:r>
              <a:rPr lang="en-US" dirty="0" err="1"/>
              <a:t>Imokalee</a:t>
            </a:r>
            <a:r>
              <a:rPr lang="en-US" dirty="0"/>
              <a:t>, Florida and found work in sweet potatoes. The children were born in Florida and have gone to school in North Carolina, Florida, and Georgia since they began Kindergarten. The children’s first language is Haitian Creole but they seem to speak English fluently. Their parents speak a little English. Based on this information, what programs do you think the students may qualify for? </a:t>
            </a:r>
          </a:p>
        </p:txBody>
      </p:sp>
      <p:sp>
        <p:nvSpPr>
          <p:cNvPr id="4" name="TextBox 3">
            <a:extLst>
              <a:ext uri="{FF2B5EF4-FFF2-40B4-BE49-F238E27FC236}">
                <a16:creationId xmlns:a16="http://schemas.microsoft.com/office/drawing/2014/main" id="{DFB2F420-19B3-41FD-93D1-F5DEF54CDB4E}"/>
              </a:ext>
            </a:extLst>
          </p:cNvPr>
          <p:cNvSpPr txBox="1"/>
          <p:nvPr/>
        </p:nvSpPr>
        <p:spPr>
          <a:xfrm>
            <a:off x="677334" y="4479235"/>
            <a:ext cx="6427304" cy="1200329"/>
          </a:xfrm>
          <a:prstGeom prst="rect">
            <a:avLst/>
          </a:prstGeom>
          <a:noFill/>
        </p:spPr>
        <p:txBody>
          <a:bodyPr wrap="square" rtlCol="0">
            <a:spAutoFit/>
          </a:bodyPr>
          <a:lstStyle/>
          <a:p>
            <a:pPr marL="285750" indent="-285750">
              <a:buFont typeface="Arial" panose="020B0604020202020204" pitchFamily="34" charset="0"/>
              <a:buChar char="•"/>
            </a:pPr>
            <a:r>
              <a:rPr lang="en-US" b="1" u="sng" dirty="0">
                <a:solidFill>
                  <a:srgbClr val="7030A0"/>
                </a:solidFill>
              </a:rPr>
              <a:t>EL Program:</a:t>
            </a:r>
            <a:r>
              <a:rPr lang="en-US" b="1" dirty="0">
                <a:solidFill>
                  <a:srgbClr val="7030A0"/>
                </a:solidFill>
              </a:rPr>
              <a:t> possibly</a:t>
            </a:r>
          </a:p>
          <a:p>
            <a:pPr marL="285750" indent="-285750">
              <a:buFont typeface="Arial" panose="020B0604020202020204" pitchFamily="34" charset="0"/>
              <a:buChar char="•"/>
            </a:pPr>
            <a:r>
              <a:rPr lang="en-US" b="1" u="sng" dirty="0">
                <a:solidFill>
                  <a:srgbClr val="7030A0"/>
                </a:solidFill>
              </a:rPr>
              <a:t>Immigrant</a:t>
            </a:r>
            <a:r>
              <a:rPr lang="en-US" b="1" dirty="0">
                <a:solidFill>
                  <a:srgbClr val="7030A0"/>
                </a:solidFill>
              </a:rPr>
              <a:t>: No; students were born in the U.S. </a:t>
            </a:r>
          </a:p>
          <a:p>
            <a:pPr marL="285750" indent="-285750">
              <a:buFont typeface="Arial" panose="020B0604020202020204" pitchFamily="34" charset="0"/>
              <a:buChar char="•"/>
            </a:pPr>
            <a:r>
              <a:rPr lang="en-US" b="1" u="sng" dirty="0">
                <a:solidFill>
                  <a:srgbClr val="7030A0"/>
                </a:solidFill>
              </a:rPr>
              <a:t>MEP:</a:t>
            </a:r>
            <a:r>
              <a:rPr lang="en-US" b="1" dirty="0">
                <a:solidFill>
                  <a:srgbClr val="7030A0"/>
                </a:solidFill>
              </a:rPr>
              <a:t> Yes; based on eligibility interview conducted by a migrant recruiter </a:t>
            </a:r>
          </a:p>
        </p:txBody>
      </p:sp>
    </p:spTree>
    <p:extLst>
      <p:ext uri="{BB962C8B-B14F-4D97-AF65-F5344CB8AC3E}">
        <p14:creationId xmlns:p14="http://schemas.microsoft.com/office/powerpoint/2010/main" val="287307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1000"/>
                                        <p:tgtEl>
                                          <p:spTgt spid="4">
                                            <p:txEl>
                                              <p:pRg st="0" end="0"/>
                                            </p:txEl>
                                          </p:spTgt>
                                        </p:tgtEl>
                                      </p:cBhvr>
                                    </p:animEffect>
                                    <p:anim calcmode="lin" valueType="num">
                                      <p:cBhvr>
                                        <p:cTn id="1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1000"/>
                                        <p:tgtEl>
                                          <p:spTgt spid="4">
                                            <p:txEl>
                                              <p:pRg st="1" end="1"/>
                                            </p:txEl>
                                          </p:spTgt>
                                        </p:tgtEl>
                                      </p:cBhvr>
                                    </p:animEffect>
                                    <p:anim calcmode="lin" valueType="num">
                                      <p:cBhvr>
                                        <p:cTn id="21"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1000"/>
                                        <p:tgtEl>
                                          <p:spTgt spid="4">
                                            <p:txEl>
                                              <p:pRg st="2" end="2"/>
                                            </p:txEl>
                                          </p:spTgt>
                                        </p:tgtEl>
                                      </p:cBhvr>
                                    </p:animEffect>
                                    <p:anim calcmode="lin" valueType="num">
                                      <p:cBhvr>
                                        <p:cTn id="2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xzbajd2vNJaCduyDDyJCT-2BGyEPQi-WjS6Nz4GFGeDhu_mZLD29XXj1U91TlS3ub8gDLelPywj8FSTtvddhYLAqV7eIjKGBbcVEyRsEI2DIXZGf0ZjAO_Ct0CKOGM4536x5k51RCFg">
            <a:extLst>
              <a:ext uri="{FF2B5EF4-FFF2-40B4-BE49-F238E27FC236}">
                <a16:creationId xmlns:a16="http://schemas.microsoft.com/office/drawing/2014/main" id="{5C849AC0-97F3-4603-9371-9FA089E531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432" y="1219201"/>
            <a:ext cx="2938521" cy="377024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3.googleusercontent.com/_uoXachY6o9xS_9B1xNBcVYmv2UUY6ql9E1vxcjERq9C-G00l-eCb1ThmeDEsHZFFJzStK2kuT9N3Qx9vIQCFe6khXoeQDkv0n0GNVdvwpuyhUBiffPqdJBo15wLl5A8WWXp2mRoKYU">
            <a:extLst>
              <a:ext uri="{FF2B5EF4-FFF2-40B4-BE49-F238E27FC236}">
                <a16:creationId xmlns:a16="http://schemas.microsoft.com/office/drawing/2014/main" id="{B78165D5-A953-45C3-A348-C1E7F436937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1" t="32259" r="11002"/>
          <a:stretch/>
        </p:blipFill>
        <p:spPr bwMode="auto">
          <a:xfrm>
            <a:off x="4472609" y="1524249"/>
            <a:ext cx="3246782" cy="283306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5.googleusercontent.com/W5-ZsknIauXIPvKlOjSXqMNxZyVD6hXQuLPjtCm38VSoXXNVgVhlN5-KxsY_5GPGu5LprHC90WcIy1KVB2aEBlmS9ATQR6fAya2HdZmv7h9XggZovifBQDO7PuzIvrkrko4lf3ZtK6w">
            <a:extLst>
              <a:ext uri="{FF2B5EF4-FFF2-40B4-BE49-F238E27FC236}">
                <a16:creationId xmlns:a16="http://schemas.microsoft.com/office/drawing/2014/main" id="{0545BE18-4DBC-4AE9-BFC4-E71B8A3722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121" r="51518"/>
          <a:stretch/>
        </p:blipFill>
        <p:spPr bwMode="auto">
          <a:xfrm>
            <a:off x="6877878" y="1691433"/>
            <a:ext cx="2703444" cy="282577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E2C4243-F8DE-40E2-9DA9-A7AE29887887}"/>
              </a:ext>
            </a:extLst>
          </p:cNvPr>
          <p:cNvSpPr txBox="1"/>
          <p:nvPr/>
        </p:nvSpPr>
        <p:spPr>
          <a:xfrm>
            <a:off x="1113183" y="795130"/>
            <a:ext cx="2544417" cy="369332"/>
          </a:xfrm>
          <a:prstGeom prst="rect">
            <a:avLst/>
          </a:prstGeom>
          <a:noFill/>
        </p:spPr>
        <p:txBody>
          <a:bodyPr wrap="square" rtlCol="0">
            <a:spAutoFit/>
          </a:bodyPr>
          <a:lstStyle/>
          <a:p>
            <a:pPr algn="ctr"/>
            <a:r>
              <a:rPr lang="en-US" b="1" dirty="0">
                <a:solidFill>
                  <a:srgbClr val="7030A0"/>
                </a:solidFill>
              </a:rPr>
              <a:t>Title III Team </a:t>
            </a:r>
          </a:p>
        </p:txBody>
      </p:sp>
      <p:sp>
        <p:nvSpPr>
          <p:cNvPr id="7" name="TextBox 6">
            <a:extLst>
              <a:ext uri="{FF2B5EF4-FFF2-40B4-BE49-F238E27FC236}">
                <a16:creationId xmlns:a16="http://schemas.microsoft.com/office/drawing/2014/main" id="{789AEFAD-C4BB-4883-B3B9-E9CDB30BB00B}"/>
              </a:ext>
            </a:extLst>
          </p:cNvPr>
          <p:cNvSpPr txBox="1"/>
          <p:nvPr/>
        </p:nvSpPr>
        <p:spPr>
          <a:xfrm>
            <a:off x="6447182" y="843242"/>
            <a:ext cx="2544417" cy="369332"/>
          </a:xfrm>
          <a:prstGeom prst="rect">
            <a:avLst/>
          </a:prstGeom>
          <a:noFill/>
        </p:spPr>
        <p:txBody>
          <a:bodyPr wrap="square" rtlCol="0">
            <a:spAutoFit/>
          </a:bodyPr>
          <a:lstStyle/>
          <a:p>
            <a:pPr algn="ctr"/>
            <a:r>
              <a:rPr lang="en-US" b="1" dirty="0">
                <a:solidFill>
                  <a:srgbClr val="7030A0"/>
                </a:solidFill>
              </a:rPr>
              <a:t>MEP/Title I-C Team </a:t>
            </a:r>
          </a:p>
        </p:txBody>
      </p:sp>
      <p:sp>
        <p:nvSpPr>
          <p:cNvPr id="5" name="TextBox 4">
            <a:extLst>
              <a:ext uri="{FF2B5EF4-FFF2-40B4-BE49-F238E27FC236}">
                <a16:creationId xmlns:a16="http://schemas.microsoft.com/office/drawing/2014/main" id="{9618E04F-AEED-4556-97C1-D89A4798CEAF}"/>
              </a:ext>
            </a:extLst>
          </p:cNvPr>
          <p:cNvSpPr txBox="1"/>
          <p:nvPr/>
        </p:nvSpPr>
        <p:spPr>
          <a:xfrm>
            <a:off x="899432" y="5100190"/>
            <a:ext cx="2938521" cy="1077218"/>
          </a:xfrm>
          <a:prstGeom prst="rect">
            <a:avLst/>
          </a:prstGeom>
          <a:noFill/>
        </p:spPr>
        <p:txBody>
          <a:bodyPr wrap="square" rtlCol="0">
            <a:spAutoFit/>
          </a:bodyPr>
          <a:lstStyle/>
          <a:p>
            <a:pPr algn="ctr"/>
            <a:r>
              <a:rPr lang="en-US" sz="1600" dirty="0">
                <a:solidFill>
                  <a:srgbClr val="7030A0"/>
                </a:solidFill>
              </a:rPr>
              <a:t>Xatli Stox, Ivanna MT Anderson, &amp; Marshall Foster</a:t>
            </a:r>
          </a:p>
          <a:p>
            <a:endParaRPr lang="en-US" sz="1600" dirty="0">
              <a:solidFill>
                <a:srgbClr val="7030A0"/>
              </a:solidFill>
            </a:endParaRPr>
          </a:p>
          <a:p>
            <a:pPr algn="ctr"/>
            <a:r>
              <a:rPr lang="en-US" sz="1600" dirty="0">
                <a:solidFill>
                  <a:srgbClr val="7030A0"/>
                </a:solidFill>
              </a:rPr>
              <a:t>ESLTitleIII@dpi.nc.gov</a:t>
            </a:r>
          </a:p>
        </p:txBody>
      </p:sp>
      <p:sp>
        <p:nvSpPr>
          <p:cNvPr id="10" name="TextBox 9">
            <a:extLst>
              <a:ext uri="{FF2B5EF4-FFF2-40B4-BE49-F238E27FC236}">
                <a16:creationId xmlns:a16="http://schemas.microsoft.com/office/drawing/2014/main" id="{D8E2FC3A-791C-44F6-B886-DC29EA2448CD}"/>
              </a:ext>
            </a:extLst>
          </p:cNvPr>
          <p:cNvSpPr txBox="1"/>
          <p:nvPr/>
        </p:nvSpPr>
        <p:spPr>
          <a:xfrm>
            <a:off x="5663588" y="4836173"/>
            <a:ext cx="3480412" cy="1569660"/>
          </a:xfrm>
          <a:prstGeom prst="rect">
            <a:avLst/>
          </a:prstGeom>
          <a:noFill/>
        </p:spPr>
        <p:txBody>
          <a:bodyPr wrap="square" rtlCol="0">
            <a:spAutoFit/>
          </a:bodyPr>
          <a:lstStyle/>
          <a:p>
            <a:pPr algn="ctr"/>
            <a:r>
              <a:rPr lang="en-US" sz="1600" dirty="0">
                <a:solidFill>
                  <a:srgbClr val="7030A0"/>
                </a:solidFill>
              </a:rPr>
              <a:t>Heriberto Corral (WEST) &amp; Rachel Wright Junio (EAST)</a:t>
            </a:r>
          </a:p>
          <a:p>
            <a:pPr algn="ctr"/>
            <a:endParaRPr lang="en-US" sz="1600" dirty="0">
              <a:solidFill>
                <a:srgbClr val="7030A0"/>
              </a:solidFill>
            </a:endParaRPr>
          </a:p>
          <a:p>
            <a:pPr algn="ctr"/>
            <a:r>
              <a:rPr lang="en-US" sz="1600" dirty="0">
                <a:solidFill>
                  <a:srgbClr val="7030A0"/>
                </a:solidFill>
              </a:rPr>
              <a:t>Heriberto.corral@dpi.nc.gov</a:t>
            </a:r>
          </a:p>
          <a:p>
            <a:pPr algn="ctr"/>
            <a:endParaRPr lang="en-US" sz="1600" dirty="0">
              <a:solidFill>
                <a:srgbClr val="7030A0"/>
              </a:solidFill>
            </a:endParaRPr>
          </a:p>
          <a:p>
            <a:pPr algn="ctr"/>
            <a:r>
              <a:rPr lang="en-US" sz="1600" dirty="0">
                <a:solidFill>
                  <a:srgbClr val="7030A0"/>
                </a:solidFill>
              </a:rPr>
              <a:t>Rachel.wrightjunio@dpi.nc.gov </a:t>
            </a:r>
          </a:p>
        </p:txBody>
      </p:sp>
    </p:spTree>
    <p:extLst>
      <p:ext uri="{BB962C8B-B14F-4D97-AF65-F5344CB8AC3E}">
        <p14:creationId xmlns:p14="http://schemas.microsoft.com/office/powerpoint/2010/main" val="4049412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0BE40E3-5550-4CDD-B4FD-387C33EBF1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71A6B738-E50C-4653-B343-B9D6A5EA27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498768D6-B28C-40A3-B381-39306F5816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B27C15B9-7795-4321-AB30-DF1DEF65C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578EC957-1F3F-4C00-B023-C8725C217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3D642632-BBD5-46D6-A91D-9B2BF6821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BF9D518D-AFF5-4DE2-AEE2-0EC15479A9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14EF979B-B00D-460C-BD56-7EEAFB7E0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3E40F9A1-6B82-400F-9397-26D1D36F1F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2EF7DDF1-FF86-4CA4-B08B-8939557EBD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6D7C1F89-72B2-4FDC-B9E2-04F52D5C5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93C13A4-4445-48CD-9C7B-4031F2452370}"/>
              </a:ext>
            </a:extLst>
          </p:cNvPr>
          <p:cNvSpPr>
            <a:spLocks noGrp="1"/>
          </p:cNvSpPr>
          <p:nvPr>
            <p:ph type="title"/>
          </p:nvPr>
        </p:nvSpPr>
        <p:spPr>
          <a:xfrm>
            <a:off x="677334" y="609600"/>
            <a:ext cx="8596668" cy="1320800"/>
          </a:xfrm>
        </p:spPr>
        <p:txBody>
          <a:bodyPr vert="horz" lIns="91440" tIns="45720" rIns="91440" bIns="45720" rtlCol="0" anchor="t">
            <a:normAutofit/>
          </a:bodyPr>
          <a:lstStyle/>
          <a:p>
            <a:r>
              <a:rPr lang="en-US" dirty="0"/>
              <a:t>Objectives </a:t>
            </a:r>
          </a:p>
        </p:txBody>
      </p:sp>
      <p:sp>
        <p:nvSpPr>
          <p:cNvPr id="3" name="Content Placeholder 2">
            <a:extLst>
              <a:ext uri="{FF2B5EF4-FFF2-40B4-BE49-F238E27FC236}">
                <a16:creationId xmlns:a16="http://schemas.microsoft.com/office/drawing/2014/main" id="{9CDF1003-B177-42D2-873E-C31D888265CB}"/>
              </a:ext>
            </a:extLst>
          </p:cNvPr>
          <p:cNvSpPr>
            <a:spLocks noGrp="1"/>
          </p:cNvSpPr>
          <p:nvPr>
            <p:ph sz="half" idx="1"/>
          </p:nvPr>
        </p:nvSpPr>
        <p:spPr>
          <a:xfrm>
            <a:off x="6336287" y="2160589"/>
            <a:ext cx="2934714" cy="3880773"/>
          </a:xfrm>
        </p:spPr>
        <p:txBody>
          <a:bodyPr vert="horz" lIns="91440" tIns="45720" rIns="91440" bIns="45720" rtlCol="0">
            <a:normAutofit/>
          </a:bodyPr>
          <a:lstStyle/>
          <a:p>
            <a:r>
              <a:rPr lang="en-US" dirty="0"/>
              <a:t>Understand the difference between Title III and Title I-C programs</a:t>
            </a:r>
          </a:p>
          <a:p>
            <a:r>
              <a:rPr lang="en-US" dirty="0"/>
              <a:t>Understand which children are eligible to receive services under these Titles</a:t>
            </a:r>
          </a:p>
          <a:p>
            <a:r>
              <a:rPr lang="en-US" dirty="0"/>
              <a:t>Apply understanding of these differences and similarities to scenarios </a:t>
            </a:r>
          </a:p>
        </p:txBody>
      </p:sp>
      <p:pic>
        <p:nvPicPr>
          <p:cNvPr id="6" name="Content Placeholder 5">
            <a:extLst>
              <a:ext uri="{FF2B5EF4-FFF2-40B4-BE49-F238E27FC236}">
                <a16:creationId xmlns:a16="http://schemas.microsoft.com/office/drawing/2014/main" id="{8109A6CE-5A85-4241-A8CC-82EF56C52D2B}"/>
              </a:ext>
            </a:extLst>
          </p:cNvPr>
          <p:cNvPicPr>
            <a:picLocks noGrp="1" noChangeAspect="1"/>
          </p:cNvPicPr>
          <p:nvPr>
            <p:ph sz="half" idx="2"/>
          </p:nvPr>
        </p:nvPicPr>
        <p:blipFill rotWithShape="1">
          <a:blip r:embed="rId2"/>
          <a:srcRect r="3" b="4556"/>
          <a:stretch/>
        </p:blipFill>
        <p:spPr>
          <a:xfrm>
            <a:off x="677334" y="2159331"/>
            <a:ext cx="5423429" cy="3882362"/>
          </a:xfrm>
          <a:prstGeom prst="rect">
            <a:avLst/>
          </a:prstGeom>
        </p:spPr>
      </p:pic>
    </p:spTree>
    <p:extLst>
      <p:ext uri="{BB962C8B-B14F-4D97-AF65-F5344CB8AC3E}">
        <p14:creationId xmlns:p14="http://schemas.microsoft.com/office/powerpoint/2010/main" val="3287391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2B4773-3207-44CC-B7AC-892B704982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2" name="Straight Connector 11">
              <a:extLst>
                <a:ext uri="{FF2B5EF4-FFF2-40B4-BE49-F238E27FC236}">
                  <a16:creationId xmlns:a16="http://schemas.microsoft.com/office/drawing/2014/main" id="{2B8267CA-A7A5-4E11-9D92-4EAC3DD3E80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83D61B5-C6B4-4A4B-85AD-FEE7A54912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A0B67FE4-688F-4497-8BFD-157613A697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BF5BE1A-9BAC-4581-A82B-FD8FE31595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971E5644-6772-414A-8199-E30BFB02A5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E8246D50-BB0C-408E-93FD-7B8D63A7F7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AFBC5D22-68C1-44FB-8181-CB84ECAA83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FB6D0FCE-FBDB-4655-A1A7-640B1E86B5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BC8157DF-FD90-4AD6-B803-3AC0ACD8E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3548B067-9D63-4D21-92EF-CBC9E6338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1FD32BC7-57FF-4F1E-9F3D-F50BCCD279A2}"/>
              </a:ext>
            </a:extLst>
          </p:cNvPr>
          <p:cNvSpPr>
            <a:spLocks noGrp="1"/>
          </p:cNvSpPr>
          <p:nvPr>
            <p:ph type="title"/>
          </p:nvPr>
        </p:nvSpPr>
        <p:spPr>
          <a:xfrm>
            <a:off x="6090445" y="609600"/>
            <a:ext cx="3183556" cy="1320800"/>
          </a:xfrm>
        </p:spPr>
        <p:txBody>
          <a:bodyPr vert="horz" lIns="91440" tIns="45720" rIns="91440" bIns="45720" rtlCol="0" anchor="ctr">
            <a:normAutofit/>
          </a:bodyPr>
          <a:lstStyle/>
          <a:p>
            <a:r>
              <a:rPr lang="en-US" dirty="0"/>
              <a:t>Agenda </a:t>
            </a:r>
          </a:p>
        </p:txBody>
      </p:sp>
      <p:sp>
        <p:nvSpPr>
          <p:cNvPr id="3" name="Content Placeholder 2">
            <a:extLst>
              <a:ext uri="{FF2B5EF4-FFF2-40B4-BE49-F238E27FC236}">
                <a16:creationId xmlns:a16="http://schemas.microsoft.com/office/drawing/2014/main" id="{0BD540E4-E99F-4640-99FF-4E7FACF20EA7}"/>
              </a:ext>
            </a:extLst>
          </p:cNvPr>
          <p:cNvSpPr>
            <a:spLocks noGrp="1"/>
          </p:cNvSpPr>
          <p:nvPr>
            <p:ph sz="half" idx="1"/>
          </p:nvPr>
        </p:nvSpPr>
        <p:spPr>
          <a:xfrm>
            <a:off x="6094410" y="2160589"/>
            <a:ext cx="3176589" cy="3880773"/>
          </a:xfrm>
        </p:spPr>
        <p:txBody>
          <a:bodyPr vert="horz" lIns="91440" tIns="45720" rIns="91440" bIns="45720" rtlCol="0">
            <a:normAutofit/>
          </a:bodyPr>
          <a:lstStyle/>
          <a:p>
            <a:r>
              <a:rPr lang="en-US" dirty="0"/>
              <a:t>Recognizing our misconceptions </a:t>
            </a:r>
          </a:p>
          <a:p>
            <a:r>
              <a:rPr lang="en-US" dirty="0"/>
              <a:t>Target population</a:t>
            </a:r>
          </a:p>
          <a:p>
            <a:r>
              <a:rPr lang="en-US" dirty="0"/>
              <a:t>Services</a:t>
            </a:r>
          </a:p>
          <a:p>
            <a:r>
              <a:rPr lang="en-US" dirty="0"/>
              <a:t>Similarities </a:t>
            </a:r>
          </a:p>
          <a:p>
            <a:r>
              <a:rPr lang="en-US" dirty="0"/>
              <a:t>Scenarios </a:t>
            </a:r>
          </a:p>
        </p:txBody>
      </p:sp>
      <p:pic>
        <p:nvPicPr>
          <p:cNvPr id="6" name="Content Placeholder 5">
            <a:extLst>
              <a:ext uri="{FF2B5EF4-FFF2-40B4-BE49-F238E27FC236}">
                <a16:creationId xmlns:a16="http://schemas.microsoft.com/office/drawing/2014/main" id="{A63B8569-A241-41C9-8C0F-7C60DB210F80}"/>
              </a:ext>
            </a:extLst>
          </p:cNvPr>
          <p:cNvPicPr>
            <a:picLocks noGrp="1" noChangeAspect="1"/>
          </p:cNvPicPr>
          <p:nvPr>
            <p:ph sz="half" idx="2"/>
          </p:nvPr>
        </p:nvPicPr>
        <p:blipFill>
          <a:blip r:embed="rId2"/>
          <a:stretch>
            <a:fillRect/>
          </a:stretch>
        </p:blipFill>
        <p:spPr>
          <a:xfrm>
            <a:off x="799814" y="1524560"/>
            <a:ext cx="5062993" cy="3797244"/>
          </a:xfrm>
          <a:prstGeom prst="rect">
            <a:avLst/>
          </a:prstGeom>
        </p:spPr>
      </p:pic>
    </p:spTree>
    <p:extLst>
      <p:ext uri="{BB962C8B-B14F-4D97-AF65-F5344CB8AC3E}">
        <p14:creationId xmlns:p14="http://schemas.microsoft.com/office/powerpoint/2010/main" val="346113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8E566C2-E934-443D-BFBE-6763A8060562}"/>
              </a:ext>
            </a:extLst>
          </p:cNvPr>
          <p:cNvGraphicFramePr/>
          <p:nvPr/>
        </p:nvGraphicFramePr>
        <p:xfrm>
          <a:off x="1571625" y="66675"/>
          <a:ext cx="9048750" cy="6724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648147D-922C-41A4-A3D7-AB3346FAEEE1}"/>
              </a:ext>
            </a:extLst>
          </p:cNvPr>
          <p:cNvSpPr txBox="1"/>
          <p:nvPr/>
        </p:nvSpPr>
        <p:spPr>
          <a:xfrm>
            <a:off x="689114" y="1338884"/>
            <a:ext cx="2941982" cy="923330"/>
          </a:xfrm>
          <a:prstGeom prst="rect">
            <a:avLst/>
          </a:prstGeom>
          <a:noFill/>
        </p:spPr>
        <p:txBody>
          <a:bodyPr wrap="square" rtlCol="0">
            <a:spAutoFit/>
          </a:bodyPr>
          <a:lstStyle/>
          <a:p>
            <a:r>
              <a:rPr lang="en-US" dirty="0"/>
              <a:t>Who is the target population for each of these programs? </a:t>
            </a:r>
          </a:p>
        </p:txBody>
      </p:sp>
    </p:spTree>
    <p:extLst>
      <p:ext uri="{BB962C8B-B14F-4D97-AF65-F5344CB8AC3E}">
        <p14:creationId xmlns:p14="http://schemas.microsoft.com/office/powerpoint/2010/main" val="4116502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B9A8073-756B-47E1-8E51-F92E9385F545}"/>
              </a:ext>
            </a:extLst>
          </p:cNvPr>
          <p:cNvSpPr>
            <a:spLocks noGrp="1"/>
          </p:cNvSpPr>
          <p:nvPr>
            <p:ph type="title"/>
          </p:nvPr>
        </p:nvSpPr>
        <p:spPr>
          <a:xfrm>
            <a:off x="677334" y="609600"/>
            <a:ext cx="8596668" cy="728870"/>
          </a:xfrm>
        </p:spPr>
        <p:txBody>
          <a:bodyPr/>
          <a:lstStyle/>
          <a:p>
            <a:r>
              <a:rPr lang="en-US" dirty="0"/>
              <a:t>Word Bank </a:t>
            </a:r>
          </a:p>
        </p:txBody>
      </p:sp>
      <p:sp>
        <p:nvSpPr>
          <p:cNvPr id="6" name="Content Placeholder 5">
            <a:extLst>
              <a:ext uri="{FF2B5EF4-FFF2-40B4-BE49-F238E27FC236}">
                <a16:creationId xmlns:a16="http://schemas.microsoft.com/office/drawing/2014/main" id="{51B32E18-FA13-4D91-8C09-73A5A28A4CCF}"/>
              </a:ext>
            </a:extLst>
          </p:cNvPr>
          <p:cNvSpPr>
            <a:spLocks noGrp="1"/>
          </p:cNvSpPr>
          <p:nvPr>
            <p:ph idx="1"/>
          </p:nvPr>
        </p:nvSpPr>
        <p:spPr>
          <a:xfrm>
            <a:off x="677334" y="1338470"/>
            <a:ext cx="9089518" cy="5380381"/>
          </a:xfrm>
        </p:spPr>
        <p:txBody>
          <a:bodyPr>
            <a:normAutofit/>
          </a:bodyPr>
          <a:lstStyle/>
          <a:p>
            <a:pPr marL="0" indent="0">
              <a:buNone/>
            </a:pPr>
            <a:r>
              <a:rPr lang="en-US" sz="2400" dirty="0"/>
              <a:t>Latino				</a:t>
            </a:r>
            <a:r>
              <a:rPr lang="en-US" sz="2400" dirty="0">
                <a:solidFill>
                  <a:srgbClr val="FF0000"/>
                </a:solidFill>
              </a:rPr>
              <a:t>Foreign-born	</a:t>
            </a:r>
            <a:r>
              <a:rPr lang="en-US" sz="2400" dirty="0"/>
              <a:t>		Work in agriculture</a:t>
            </a:r>
          </a:p>
          <a:p>
            <a:pPr marL="0" indent="0">
              <a:buNone/>
            </a:pPr>
            <a:endParaRPr lang="en-US" sz="2400" dirty="0"/>
          </a:p>
          <a:p>
            <a:pPr marL="0" indent="0">
              <a:buNone/>
            </a:pPr>
            <a:r>
              <a:rPr lang="en-US" sz="2400" dirty="0">
                <a:solidFill>
                  <a:srgbClr val="FF0000"/>
                </a:solidFill>
              </a:rPr>
              <a:t>Spanish-speaking	</a:t>
            </a:r>
            <a:r>
              <a:rPr lang="en-US" sz="2400" dirty="0"/>
              <a:t>	Aged 3-21 years 		</a:t>
            </a:r>
            <a:r>
              <a:rPr lang="en-US" sz="2400" dirty="0">
                <a:solidFill>
                  <a:srgbClr val="FF0000"/>
                </a:solidFill>
              </a:rPr>
              <a:t>Work with livestock</a:t>
            </a:r>
            <a:r>
              <a:rPr lang="en-US" sz="2400" dirty="0"/>
              <a:t>	</a:t>
            </a:r>
          </a:p>
          <a:p>
            <a:pPr marL="0" indent="0">
              <a:buNone/>
            </a:pPr>
            <a:endParaRPr lang="en-US" sz="2400" dirty="0"/>
          </a:p>
          <a:p>
            <a:pPr marL="0" indent="0">
              <a:buNone/>
            </a:pPr>
            <a:r>
              <a:rPr lang="en-US" sz="2400" dirty="0">
                <a:solidFill>
                  <a:srgbClr val="FF0000"/>
                </a:solidFill>
              </a:rPr>
              <a:t>Non-English speakers</a:t>
            </a:r>
            <a:r>
              <a:rPr lang="en-US" sz="2400" dirty="0">
                <a:solidFill>
                  <a:schemeClr val="tx1"/>
                </a:solidFill>
              </a:rPr>
              <a:t>		</a:t>
            </a:r>
            <a:r>
              <a:rPr lang="en-US" sz="2400" dirty="0"/>
              <a:t>new to U.S. schools (&lt;3 years)</a:t>
            </a:r>
          </a:p>
          <a:p>
            <a:pPr marL="0" indent="0">
              <a:buNone/>
            </a:pPr>
            <a:endParaRPr lang="en-US" sz="2400" dirty="0">
              <a:solidFill>
                <a:schemeClr val="tx1"/>
              </a:solidFill>
            </a:endParaRPr>
          </a:p>
          <a:p>
            <a:pPr marL="0" indent="0">
              <a:buNone/>
            </a:pPr>
            <a:r>
              <a:rPr lang="en-US" sz="2400" dirty="0">
                <a:solidFill>
                  <a:srgbClr val="FF0000"/>
                </a:solidFill>
              </a:rPr>
              <a:t>Moved in the last 3 years	</a:t>
            </a:r>
            <a:r>
              <a:rPr lang="en-US" sz="2400" dirty="0"/>
              <a:t>	Haitian 		</a:t>
            </a:r>
            <a:r>
              <a:rPr lang="en-US" sz="2400" dirty="0">
                <a:solidFill>
                  <a:srgbClr val="FF0000"/>
                </a:solidFill>
              </a:rPr>
              <a:t>Syrian </a:t>
            </a:r>
          </a:p>
          <a:p>
            <a:pPr marL="0" indent="0">
              <a:buNone/>
            </a:pPr>
            <a:r>
              <a:rPr lang="en-US" sz="2400" dirty="0"/>
              <a:t>		</a:t>
            </a:r>
          </a:p>
          <a:p>
            <a:pPr marL="0" indent="0">
              <a:buNone/>
            </a:pPr>
            <a:r>
              <a:rPr lang="en-US" sz="2400" dirty="0">
                <a:solidFill>
                  <a:srgbClr val="FF0000"/>
                </a:solidFill>
              </a:rPr>
              <a:t>Entitled to a free, public education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3131658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06D2-C3B9-4AB8-B26E-F45E67945B60}"/>
              </a:ext>
            </a:extLst>
          </p:cNvPr>
          <p:cNvSpPr>
            <a:spLocks noGrp="1"/>
          </p:cNvSpPr>
          <p:nvPr>
            <p:ph type="title"/>
          </p:nvPr>
        </p:nvSpPr>
        <p:spPr>
          <a:xfrm>
            <a:off x="677334" y="609600"/>
            <a:ext cx="8596668" cy="848139"/>
          </a:xfrm>
        </p:spPr>
        <p:txBody>
          <a:bodyPr/>
          <a:lstStyle/>
          <a:p>
            <a:r>
              <a:rPr lang="en-US" dirty="0"/>
              <a:t>Target Population </a:t>
            </a:r>
          </a:p>
        </p:txBody>
      </p:sp>
      <p:sp>
        <p:nvSpPr>
          <p:cNvPr id="4" name="Content Placeholder 3">
            <a:extLst>
              <a:ext uri="{FF2B5EF4-FFF2-40B4-BE49-F238E27FC236}">
                <a16:creationId xmlns:a16="http://schemas.microsoft.com/office/drawing/2014/main" id="{114E175D-C309-471A-A8B9-525173F9E544}"/>
              </a:ext>
            </a:extLst>
          </p:cNvPr>
          <p:cNvSpPr>
            <a:spLocks noGrp="1"/>
          </p:cNvSpPr>
          <p:nvPr>
            <p:ph sz="half" idx="1"/>
          </p:nvPr>
        </p:nvSpPr>
        <p:spPr/>
        <p:txBody>
          <a:bodyPr/>
          <a:lstStyle/>
          <a:p>
            <a:pPr>
              <a:spcBef>
                <a:spcPts val="560"/>
              </a:spcBef>
            </a:pPr>
            <a:r>
              <a:rPr lang="en-US" sz="2800" u="sng" dirty="0">
                <a:solidFill>
                  <a:srgbClr val="621A68"/>
                </a:solidFill>
                <a:latin typeface="Calibri" panose="020F0502020204030204" pitchFamily="34" charset="0"/>
              </a:rPr>
              <a:t>EL Program</a:t>
            </a:r>
            <a:endParaRPr lang="en-US" sz="2800" u="sng" dirty="0"/>
          </a:p>
          <a:p>
            <a:pPr fontAlgn="base">
              <a:spcBef>
                <a:spcPts val="560"/>
              </a:spcBef>
              <a:buFont typeface="Arial" panose="020B0604020202020204" pitchFamily="34" charset="0"/>
              <a:buChar char="•"/>
            </a:pPr>
            <a:r>
              <a:rPr lang="en-US" sz="2800" dirty="0">
                <a:solidFill>
                  <a:srgbClr val="621A68"/>
                </a:solidFill>
                <a:latin typeface="Calibri" panose="020F0502020204030204" pitchFamily="34" charset="0"/>
              </a:rPr>
              <a:t>Language instruction for all students whose first language is other than English</a:t>
            </a:r>
            <a:endParaRPr lang="en-US" sz="2800" dirty="0">
              <a:solidFill>
                <a:srgbClr val="621A68"/>
              </a:solidFill>
              <a:latin typeface="Arial" panose="020B0604020202020204" pitchFamily="34" charset="0"/>
            </a:endParaRPr>
          </a:p>
          <a:p>
            <a:endParaRPr lang="en-US" dirty="0"/>
          </a:p>
        </p:txBody>
      </p:sp>
      <p:sp>
        <p:nvSpPr>
          <p:cNvPr id="5" name="Content Placeholder 4">
            <a:extLst>
              <a:ext uri="{FF2B5EF4-FFF2-40B4-BE49-F238E27FC236}">
                <a16:creationId xmlns:a16="http://schemas.microsoft.com/office/drawing/2014/main" id="{A117D6C5-5BFB-40E3-B9B3-249A15EF7DEB}"/>
              </a:ext>
            </a:extLst>
          </p:cNvPr>
          <p:cNvSpPr>
            <a:spLocks noGrp="1"/>
          </p:cNvSpPr>
          <p:nvPr>
            <p:ph sz="half" idx="2"/>
          </p:nvPr>
        </p:nvSpPr>
        <p:spPr/>
        <p:txBody>
          <a:bodyPr/>
          <a:lstStyle/>
          <a:p>
            <a:pPr>
              <a:spcBef>
                <a:spcPts val="560"/>
              </a:spcBef>
            </a:pPr>
            <a:r>
              <a:rPr lang="en-US" sz="2800" u="sng" dirty="0">
                <a:solidFill>
                  <a:srgbClr val="621A68"/>
                </a:solidFill>
                <a:latin typeface="Calibri" panose="020F0502020204030204" pitchFamily="34" charset="0"/>
              </a:rPr>
              <a:t>MEP Program</a:t>
            </a:r>
            <a:endParaRPr lang="en-US" sz="2800" u="sng" dirty="0"/>
          </a:p>
          <a:p>
            <a:pPr fontAlgn="base">
              <a:spcBef>
                <a:spcPts val="560"/>
              </a:spcBef>
              <a:buFont typeface="Arial" panose="020B0604020202020204" pitchFamily="34" charset="0"/>
              <a:buChar char="•"/>
            </a:pPr>
            <a:r>
              <a:rPr lang="en-US" sz="2800" dirty="0">
                <a:solidFill>
                  <a:srgbClr val="621A68"/>
                </a:solidFill>
                <a:latin typeface="Calibri" panose="020F0502020204030204" pitchFamily="34" charset="0"/>
              </a:rPr>
              <a:t>Students who have moved the past three years.</a:t>
            </a:r>
            <a:endParaRPr lang="en-US" sz="2800" dirty="0">
              <a:solidFill>
                <a:srgbClr val="621A68"/>
              </a:solidFill>
              <a:latin typeface="Arial" panose="020B0604020202020204" pitchFamily="34" charset="0"/>
            </a:endParaRPr>
          </a:p>
          <a:p>
            <a:pPr fontAlgn="base">
              <a:spcBef>
                <a:spcPts val="560"/>
              </a:spcBef>
              <a:buFont typeface="Arial" panose="020B0604020202020204" pitchFamily="34" charset="0"/>
              <a:buChar char="•"/>
            </a:pPr>
            <a:r>
              <a:rPr lang="en-US" sz="2800" dirty="0">
                <a:solidFill>
                  <a:srgbClr val="621A68"/>
                </a:solidFill>
                <a:latin typeface="Calibri" panose="020F0502020204030204" pitchFamily="34" charset="0"/>
              </a:rPr>
              <a:t>Parents and/or students work in US agriculture</a:t>
            </a:r>
            <a:endParaRPr lang="en-US" sz="2800" dirty="0">
              <a:solidFill>
                <a:srgbClr val="621A68"/>
              </a:solidFill>
              <a:latin typeface="Arial" panose="020B0604020202020204" pitchFamily="34" charset="0"/>
            </a:endParaRPr>
          </a:p>
          <a:p>
            <a:pPr marL="0" indent="0">
              <a:buNone/>
            </a:pPr>
            <a:endParaRPr lang="en-US" dirty="0"/>
          </a:p>
        </p:txBody>
      </p:sp>
      <p:sp>
        <p:nvSpPr>
          <p:cNvPr id="6" name="TextBox 5">
            <a:extLst>
              <a:ext uri="{FF2B5EF4-FFF2-40B4-BE49-F238E27FC236}">
                <a16:creationId xmlns:a16="http://schemas.microsoft.com/office/drawing/2014/main" id="{C7A00A28-352A-4D85-82A6-815FE480F41E}"/>
              </a:ext>
            </a:extLst>
          </p:cNvPr>
          <p:cNvSpPr txBox="1"/>
          <p:nvPr/>
        </p:nvSpPr>
        <p:spPr>
          <a:xfrm>
            <a:off x="556591" y="6041361"/>
            <a:ext cx="9197009" cy="461665"/>
          </a:xfrm>
          <a:prstGeom prst="rect">
            <a:avLst/>
          </a:prstGeom>
          <a:noFill/>
        </p:spPr>
        <p:txBody>
          <a:bodyPr wrap="square" rtlCol="0">
            <a:spAutoFit/>
          </a:bodyPr>
          <a:lstStyle/>
          <a:p>
            <a:r>
              <a:rPr lang="en-US" sz="2400" dirty="0">
                <a:solidFill>
                  <a:srgbClr val="7030A0"/>
                </a:solidFill>
              </a:rPr>
              <a:t>Misconception: All ELs and all Migrants are </a:t>
            </a:r>
            <a:r>
              <a:rPr lang="en-US" sz="2400" dirty="0" err="1">
                <a:solidFill>
                  <a:srgbClr val="7030A0"/>
                </a:solidFill>
              </a:rPr>
              <a:t>latinos</a:t>
            </a:r>
            <a:endParaRPr lang="en-US" sz="2400" dirty="0">
              <a:solidFill>
                <a:srgbClr val="7030A0"/>
              </a:solidFill>
            </a:endParaRPr>
          </a:p>
        </p:txBody>
      </p:sp>
    </p:spTree>
    <p:extLst>
      <p:ext uri="{BB962C8B-B14F-4D97-AF65-F5344CB8AC3E}">
        <p14:creationId xmlns:p14="http://schemas.microsoft.com/office/powerpoint/2010/main" val="34140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3F1A5-A633-4F62-ACB8-2614E0D267E2}"/>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Migrant Education Program Purpose</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E2EDFD-7097-42C9-A60A-B40135F52892}"/>
              </a:ext>
            </a:extLst>
          </p:cNvPr>
          <p:cNvSpPr>
            <a:spLocks noGrp="1"/>
          </p:cNvSpPr>
          <p:nvPr>
            <p:ph idx="1"/>
          </p:nvPr>
        </p:nvSpPr>
        <p:spPr>
          <a:xfrm>
            <a:off x="6116084" y="609600"/>
            <a:ext cx="5511296" cy="5545667"/>
          </a:xfrm>
        </p:spPr>
        <p:txBody>
          <a:bodyPr anchor="ctr">
            <a:normAutofit/>
          </a:bodyPr>
          <a:lstStyle/>
          <a:p>
            <a:r>
              <a:rPr lang="en-US" sz="2800" dirty="0">
                <a:solidFill>
                  <a:srgbClr val="FFFFFF"/>
                </a:solidFill>
                <a:latin typeface="Calibri" panose="020F0502020204030204" pitchFamily="34" charset="0"/>
              </a:rPr>
              <a:t>The mission of the North Carolina Migrant Education Program is to help migrant students and youth meet high academic challenges by overcoming the obstacles created by frequent moves, educational disruption, cultural and language differences, and health-related problems.</a:t>
            </a:r>
            <a:endParaRPr lang="en-US" sz="2800" dirty="0">
              <a:solidFill>
                <a:srgbClr val="FFFFFF"/>
              </a:solidFill>
            </a:endParaRPr>
          </a:p>
        </p:txBody>
      </p:sp>
    </p:spTree>
    <p:extLst>
      <p:ext uri="{BB962C8B-B14F-4D97-AF65-F5344CB8AC3E}">
        <p14:creationId xmlns:p14="http://schemas.microsoft.com/office/powerpoint/2010/main" val="370317423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3F1A5-A633-4F62-ACB8-2614E0D267E2}"/>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English Language Acquisition Program Purpose </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E2EDFD-7097-42C9-A60A-B40135F52892}"/>
              </a:ext>
            </a:extLst>
          </p:cNvPr>
          <p:cNvSpPr>
            <a:spLocks noGrp="1"/>
          </p:cNvSpPr>
          <p:nvPr>
            <p:ph idx="1"/>
          </p:nvPr>
        </p:nvSpPr>
        <p:spPr>
          <a:xfrm>
            <a:off x="6116084" y="609600"/>
            <a:ext cx="5511296" cy="5545667"/>
          </a:xfrm>
        </p:spPr>
        <p:txBody>
          <a:bodyPr anchor="ctr">
            <a:normAutofit/>
          </a:bodyPr>
          <a:lstStyle/>
          <a:p>
            <a:r>
              <a:rPr lang="en-US" sz="3200" dirty="0"/>
              <a:t>The purpose of </a:t>
            </a:r>
            <a:r>
              <a:rPr lang="en-US" sz="3200" b="1" dirty="0"/>
              <a:t>Title III</a:t>
            </a:r>
            <a:r>
              <a:rPr lang="en-US" sz="3200" dirty="0"/>
              <a:t> is to help ensure that English learners (ELs) attain English language proficiency and meet state academic standards.</a:t>
            </a:r>
            <a:endParaRPr lang="en-US" sz="4400" dirty="0">
              <a:solidFill>
                <a:srgbClr val="FFFFFF"/>
              </a:solidFill>
            </a:endParaRPr>
          </a:p>
        </p:txBody>
      </p:sp>
    </p:spTree>
    <p:extLst>
      <p:ext uri="{BB962C8B-B14F-4D97-AF65-F5344CB8AC3E}">
        <p14:creationId xmlns:p14="http://schemas.microsoft.com/office/powerpoint/2010/main" val="16936631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953376"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133042"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24631"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46597"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5488"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655"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4821"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BF3F1A5-A633-4F62-ACB8-2614E0D267E2}"/>
              </a:ext>
            </a:extLst>
          </p:cNvPr>
          <p:cNvSpPr>
            <a:spLocks noGrp="1"/>
          </p:cNvSpPr>
          <p:nvPr>
            <p:ph type="title"/>
          </p:nvPr>
        </p:nvSpPr>
        <p:spPr>
          <a:xfrm>
            <a:off x="677334" y="609599"/>
            <a:ext cx="3843375" cy="5545667"/>
          </a:xfrm>
        </p:spPr>
        <p:txBody>
          <a:bodyPr anchor="ctr">
            <a:normAutofit/>
          </a:bodyPr>
          <a:lstStyle/>
          <a:p>
            <a:r>
              <a:rPr lang="en-US" dirty="0">
                <a:solidFill>
                  <a:schemeClr val="tx1">
                    <a:lumMod val="85000"/>
                    <a:lumOff val="15000"/>
                  </a:schemeClr>
                </a:solidFill>
              </a:rPr>
              <a:t>Immigrant Funding </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2154" y="-8467"/>
            <a:ext cx="7109846"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B4E2EDFD-7097-42C9-A60A-B40135F52892}"/>
              </a:ext>
            </a:extLst>
          </p:cNvPr>
          <p:cNvSpPr>
            <a:spLocks noGrp="1"/>
          </p:cNvSpPr>
          <p:nvPr>
            <p:ph idx="1"/>
          </p:nvPr>
        </p:nvSpPr>
        <p:spPr>
          <a:xfrm>
            <a:off x="6116084" y="609600"/>
            <a:ext cx="5511296" cy="5545667"/>
          </a:xfrm>
        </p:spPr>
        <p:txBody>
          <a:bodyPr anchor="ctr">
            <a:normAutofit/>
          </a:bodyPr>
          <a:lstStyle/>
          <a:p>
            <a:r>
              <a:rPr lang="en-US" sz="3200" dirty="0"/>
              <a:t>Given to LEAs who have experienced a significant increase in immigrant students </a:t>
            </a:r>
            <a:endParaRPr lang="en-US" sz="4400" dirty="0">
              <a:solidFill>
                <a:srgbClr val="FFFFFF"/>
              </a:solidFill>
            </a:endParaRPr>
          </a:p>
        </p:txBody>
      </p:sp>
    </p:spTree>
    <p:extLst>
      <p:ext uri="{BB962C8B-B14F-4D97-AF65-F5344CB8AC3E}">
        <p14:creationId xmlns:p14="http://schemas.microsoft.com/office/powerpoint/2010/main" val="89009902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1204</TotalTime>
  <Words>859</Words>
  <Application>Microsoft Macintosh PowerPoint</Application>
  <PresentationFormat>Widescreen</PresentationFormat>
  <Paragraphs>94</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Agency FB</vt:lpstr>
      <vt:lpstr>Arial</vt:lpstr>
      <vt:lpstr>Arial Black</vt:lpstr>
      <vt:lpstr>Calibri</vt:lpstr>
      <vt:lpstr>Trebuchet MS</vt:lpstr>
      <vt:lpstr>Wingdings 3</vt:lpstr>
      <vt:lpstr>Facet</vt:lpstr>
      <vt:lpstr>Title I-C and Title III</vt:lpstr>
      <vt:lpstr>Objectives </vt:lpstr>
      <vt:lpstr>Agenda </vt:lpstr>
      <vt:lpstr>PowerPoint Presentation</vt:lpstr>
      <vt:lpstr>Word Bank </vt:lpstr>
      <vt:lpstr>Target Population </vt:lpstr>
      <vt:lpstr>Migrant Education Program Purpose</vt:lpstr>
      <vt:lpstr>English Language Acquisition Program Purpose </vt:lpstr>
      <vt:lpstr>Immigrant Funding </vt:lpstr>
      <vt:lpstr>PowerPoint Presentation</vt:lpstr>
      <vt:lpstr>Migrant Student Definition </vt:lpstr>
      <vt:lpstr>English Learner Definition </vt:lpstr>
      <vt:lpstr>Immigrant Student Definition</vt:lpstr>
      <vt:lpstr>Services </vt:lpstr>
      <vt:lpstr>Similarities </vt:lpstr>
      <vt:lpstr>Scenario 1 </vt:lpstr>
      <vt:lpstr>Scenario 2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I-C and Title III</dc:title>
  <dc:creator>Rachel Wright Junio</dc:creator>
  <cp:lastModifiedBy>Heriberto Corral</cp:lastModifiedBy>
  <cp:revision>13</cp:revision>
  <cp:lastPrinted>2019-01-09T21:26:27Z</cp:lastPrinted>
  <dcterms:created xsi:type="dcterms:W3CDTF">2018-10-02T18:32:31Z</dcterms:created>
  <dcterms:modified xsi:type="dcterms:W3CDTF">2020-07-06T15:19:05Z</dcterms:modified>
</cp:coreProperties>
</file>