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58" r:id="rId3"/>
    <p:sldId id="259" r:id="rId4"/>
    <p:sldId id="260" r:id="rId5"/>
    <p:sldId id="276" r:id="rId6"/>
    <p:sldId id="285" r:id="rId7"/>
    <p:sldId id="280" r:id="rId8"/>
    <p:sldId id="297" r:id="rId9"/>
    <p:sldId id="265" r:id="rId10"/>
    <p:sldId id="266" r:id="rId11"/>
    <p:sldId id="267" r:id="rId12"/>
    <p:sldId id="268" r:id="rId13"/>
    <p:sldId id="299" r:id="rId14"/>
    <p:sldId id="300" r:id="rId15"/>
    <p:sldId id="292" r:id="rId16"/>
    <p:sldId id="318" r:id="rId17"/>
    <p:sldId id="301" r:id="rId18"/>
    <p:sldId id="302" r:id="rId19"/>
    <p:sldId id="303" r:id="rId20"/>
    <p:sldId id="308" r:id="rId21"/>
    <p:sldId id="304" r:id="rId22"/>
    <p:sldId id="309" r:id="rId23"/>
    <p:sldId id="307" r:id="rId24"/>
    <p:sldId id="256" r:id="rId25"/>
    <p:sldId id="305" r:id="rId26"/>
    <p:sldId id="306" r:id="rId27"/>
    <p:sldId id="310" r:id="rId28"/>
    <p:sldId id="311" r:id="rId29"/>
    <p:sldId id="312" r:id="rId30"/>
    <p:sldId id="313" r:id="rId31"/>
    <p:sldId id="314" r:id="rId32"/>
    <p:sldId id="315" r:id="rId33"/>
    <p:sldId id="316" r:id="rId34"/>
    <p:sldId id="317"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F1F509-F646-084F-875C-3A271D91FF7A}" v="371" dt="2020-06-02T18:28:39.8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4"/>
    <p:restoredTop sz="76114"/>
  </p:normalViewPr>
  <p:slideViewPr>
    <p:cSldViewPr snapToGrid="0" snapToObjects="1">
      <p:cViewPr varScale="1">
        <p:scale>
          <a:sx n="84" d="100"/>
          <a:sy n="84" d="100"/>
        </p:scale>
        <p:origin x="6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5F6FF3A-6367-46FB-929B-055E978BE51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21A5933-6D14-41A3-83D3-ED273A0CA293}">
      <dgm:prSet/>
      <dgm:spPr/>
      <dgm:t>
        <a:bodyPr/>
        <a:lstStyle/>
        <a:p>
          <a:r>
            <a:rPr lang="en-US"/>
            <a:t>Understand the purpose of the Migrant Student Information Exchange (MSIX)</a:t>
          </a:r>
        </a:p>
      </dgm:t>
    </dgm:pt>
    <dgm:pt modelId="{BA6A3DD1-24FC-4805-8A79-3AAC6B0B4A47}" type="parTrans" cxnId="{8A37859D-9C91-4B1A-A09F-B83A7C23E1C6}">
      <dgm:prSet/>
      <dgm:spPr/>
      <dgm:t>
        <a:bodyPr/>
        <a:lstStyle/>
        <a:p>
          <a:endParaRPr lang="en-US"/>
        </a:p>
      </dgm:t>
    </dgm:pt>
    <dgm:pt modelId="{9C506391-36BE-46BD-92BA-408924248F10}" type="sibTrans" cxnId="{8A37859D-9C91-4B1A-A09F-B83A7C23E1C6}">
      <dgm:prSet/>
      <dgm:spPr/>
      <dgm:t>
        <a:bodyPr/>
        <a:lstStyle/>
        <a:p>
          <a:endParaRPr lang="en-US"/>
        </a:p>
      </dgm:t>
    </dgm:pt>
    <dgm:pt modelId="{E50EB812-413C-4595-9AF4-9D99124D10C7}">
      <dgm:prSet/>
      <dgm:spPr/>
      <dgm:t>
        <a:bodyPr/>
        <a:lstStyle/>
        <a:p>
          <a:r>
            <a:rPr lang="en-US"/>
            <a:t>Understand how MSIX can be used by both MEP and school staff in a variety of roles</a:t>
          </a:r>
        </a:p>
      </dgm:t>
    </dgm:pt>
    <dgm:pt modelId="{FD8C1C3F-1012-422D-A3D0-81B491BFD459}" type="parTrans" cxnId="{42735697-1AC1-42AA-924F-984E3536AC23}">
      <dgm:prSet/>
      <dgm:spPr/>
      <dgm:t>
        <a:bodyPr/>
        <a:lstStyle/>
        <a:p>
          <a:endParaRPr lang="en-US"/>
        </a:p>
      </dgm:t>
    </dgm:pt>
    <dgm:pt modelId="{58606AB4-56F6-44DC-9D82-D22535E0E658}" type="sibTrans" cxnId="{42735697-1AC1-42AA-924F-984E3536AC23}">
      <dgm:prSet/>
      <dgm:spPr/>
      <dgm:t>
        <a:bodyPr/>
        <a:lstStyle/>
        <a:p>
          <a:endParaRPr lang="en-US"/>
        </a:p>
      </dgm:t>
    </dgm:pt>
    <dgm:pt modelId="{9BF1AF24-4528-4039-9508-9B1F488977A1}">
      <dgm:prSet/>
      <dgm:spPr/>
      <dgm:t>
        <a:bodyPr/>
        <a:lstStyle/>
        <a:p>
          <a:r>
            <a:rPr lang="en-US"/>
            <a:t>Review the importance of protecting student information</a:t>
          </a:r>
        </a:p>
      </dgm:t>
    </dgm:pt>
    <dgm:pt modelId="{75B96143-41E7-4244-A228-F1DF64732351}" type="parTrans" cxnId="{393FCD59-B109-4BEB-9078-CAA0B1ECE459}">
      <dgm:prSet/>
      <dgm:spPr/>
      <dgm:t>
        <a:bodyPr/>
        <a:lstStyle/>
        <a:p>
          <a:endParaRPr lang="en-US"/>
        </a:p>
      </dgm:t>
    </dgm:pt>
    <dgm:pt modelId="{A2777AEE-8B4C-4463-91DA-F84ABE0E42C1}" type="sibTrans" cxnId="{393FCD59-B109-4BEB-9078-CAA0B1ECE459}">
      <dgm:prSet/>
      <dgm:spPr/>
      <dgm:t>
        <a:bodyPr/>
        <a:lstStyle/>
        <a:p>
          <a:endParaRPr lang="en-US"/>
        </a:p>
      </dgm:t>
    </dgm:pt>
    <dgm:pt modelId="{DFC60E27-DCF8-4768-82BB-0B84A99B6033}">
      <dgm:prSet/>
      <dgm:spPr/>
      <dgm:t>
        <a:bodyPr/>
        <a:lstStyle/>
        <a:p>
          <a:r>
            <a:rPr lang="en-US" dirty="0"/>
            <a:t>Apply this understanding to real-life scenarios </a:t>
          </a:r>
        </a:p>
      </dgm:t>
    </dgm:pt>
    <dgm:pt modelId="{7FA16963-489F-434C-94B1-C4EFD731321A}" type="parTrans" cxnId="{B7ACA5B9-143B-4ABE-8916-DF26EB27A0AB}">
      <dgm:prSet/>
      <dgm:spPr/>
      <dgm:t>
        <a:bodyPr/>
        <a:lstStyle/>
        <a:p>
          <a:endParaRPr lang="en-US"/>
        </a:p>
      </dgm:t>
    </dgm:pt>
    <dgm:pt modelId="{12F39DC6-2F2E-4FB7-B4DB-7E0D2C7C7238}" type="sibTrans" cxnId="{B7ACA5B9-143B-4ABE-8916-DF26EB27A0AB}">
      <dgm:prSet/>
      <dgm:spPr/>
      <dgm:t>
        <a:bodyPr/>
        <a:lstStyle/>
        <a:p>
          <a:endParaRPr lang="en-US"/>
        </a:p>
      </dgm:t>
    </dgm:pt>
    <dgm:pt modelId="{D81210F6-4D7B-461E-A0AE-FDAD5BCFE294}">
      <dgm:prSet/>
      <dgm:spPr/>
      <dgm:t>
        <a:bodyPr/>
        <a:lstStyle/>
        <a:p>
          <a:r>
            <a:rPr lang="en-US"/>
            <a:t>Understand the regulations for MSIX </a:t>
          </a:r>
        </a:p>
      </dgm:t>
    </dgm:pt>
    <dgm:pt modelId="{3F47A908-C703-4000-AC4B-650934E5B448}" type="parTrans" cxnId="{6FB1BDB6-6FFC-44AA-9BFD-9BC76E9C4C4B}">
      <dgm:prSet/>
      <dgm:spPr/>
      <dgm:t>
        <a:bodyPr/>
        <a:lstStyle/>
        <a:p>
          <a:endParaRPr lang="en-US"/>
        </a:p>
      </dgm:t>
    </dgm:pt>
    <dgm:pt modelId="{FB531D81-7443-4273-A9FE-03EC7D6C4AFE}" type="sibTrans" cxnId="{6FB1BDB6-6FFC-44AA-9BFD-9BC76E9C4C4B}">
      <dgm:prSet/>
      <dgm:spPr/>
      <dgm:t>
        <a:bodyPr/>
        <a:lstStyle/>
        <a:p>
          <a:endParaRPr lang="en-US"/>
        </a:p>
      </dgm:t>
    </dgm:pt>
    <dgm:pt modelId="{A2B5278C-5A10-4585-81A9-E836F9D82E09}" type="pres">
      <dgm:prSet presAssocID="{F5F6FF3A-6367-46FB-929B-055E978BE512}" presName="root" presStyleCnt="0">
        <dgm:presLayoutVars>
          <dgm:dir/>
          <dgm:resizeHandles val="exact"/>
        </dgm:presLayoutVars>
      </dgm:prSet>
      <dgm:spPr/>
    </dgm:pt>
    <dgm:pt modelId="{98D0DEE0-6703-4BE6-845C-5433F79D1B20}" type="pres">
      <dgm:prSet presAssocID="{821A5933-6D14-41A3-83D3-ED273A0CA293}" presName="compNode" presStyleCnt="0"/>
      <dgm:spPr/>
    </dgm:pt>
    <dgm:pt modelId="{E0E81F55-5708-4914-93AA-C41C62BA65A0}" type="pres">
      <dgm:prSet presAssocID="{821A5933-6D14-41A3-83D3-ED273A0CA293}" presName="bgRect" presStyleLbl="bgShp" presStyleIdx="0" presStyleCnt="5"/>
      <dgm:spPr/>
    </dgm:pt>
    <dgm:pt modelId="{EA1145CC-5C2F-48B4-815A-340CD1002479}" type="pres">
      <dgm:prSet presAssocID="{821A5933-6D14-41A3-83D3-ED273A0CA29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B8598CF2-0B54-4D8D-BDFA-A09FF5FE37F6}" type="pres">
      <dgm:prSet presAssocID="{821A5933-6D14-41A3-83D3-ED273A0CA293}" presName="spaceRect" presStyleCnt="0"/>
      <dgm:spPr/>
    </dgm:pt>
    <dgm:pt modelId="{086992A6-9D8E-42A3-980C-B070B97C44ED}" type="pres">
      <dgm:prSet presAssocID="{821A5933-6D14-41A3-83D3-ED273A0CA293}" presName="parTx" presStyleLbl="revTx" presStyleIdx="0" presStyleCnt="5">
        <dgm:presLayoutVars>
          <dgm:chMax val="0"/>
          <dgm:chPref val="0"/>
        </dgm:presLayoutVars>
      </dgm:prSet>
      <dgm:spPr/>
    </dgm:pt>
    <dgm:pt modelId="{176B1C3F-28CC-48B0-8E8C-F4251155913F}" type="pres">
      <dgm:prSet presAssocID="{9C506391-36BE-46BD-92BA-408924248F10}" presName="sibTrans" presStyleCnt="0"/>
      <dgm:spPr/>
    </dgm:pt>
    <dgm:pt modelId="{B4EC5921-23A3-49EE-BE07-89C1E932758F}" type="pres">
      <dgm:prSet presAssocID="{E50EB812-413C-4595-9AF4-9D99124D10C7}" presName="compNode" presStyleCnt="0"/>
      <dgm:spPr/>
    </dgm:pt>
    <dgm:pt modelId="{222BC970-CDE6-427A-959A-AD3028035CF3}" type="pres">
      <dgm:prSet presAssocID="{E50EB812-413C-4595-9AF4-9D99124D10C7}" presName="bgRect" presStyleLbl="bgShp" presStyleIdx="1" presStyleCnt="5"/>
      <dgm:spPr/>
    </dgm:pt>
    <dgm:pt modelId="{F3B88B54-066B-4511-83FC-B0B9A347D39B}" type="pres">
      <dgm:prSet presAssocID="{E50EB812-413C-4595-9AF4-9D99124D10C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1EF9150D-E73A-4E9B-ADD2-9EC271B4A343}" type="pres">
      <dgm:prSet presAssocID="{E50EB812-413C-4595-9AF4-9D99124D10C7}" presName="spaceRect" presStyleCnt="0"/>
      <dgm:spPr/>
    </dgm:pt>
    <dgm:pt modelId="{A8AC4F20-DEDB-410E-80DC-ABA54720218D}" type="pres">
      <dgm:prSet presAssocID="{E50EB812-413C-4595-9AF4-9D99124D10C7}" presName="parTx" presStyleLbl="revTx" presStyleIdx="1" presStyleCnt="5">
        <dgm:presLayoutVars>
          <dgm:chMax val="0"/>
          <dgm:chPref val="0"/>
        </dgm:presLayoutVars>
      </dgm:prSet>
      <dgm:spPr/>
    </dgm:pt>
    <dgm:pt modelId="{BBAA68E9-9D5D-4FCE-B2AD-9921F9B2BD2D}" type="pres">
      <dgm:prSet presAssocID="{58606AB4-56F6-44DC-9D82-D22535E0E658}" presName="sibTrans" presStyleCnt="0"/>
      <dgm:spPr/>
    </dgm:pt>
    <dgm:pt modelId="{AB655D95-7877-4A3E-A6B9-26C1E57A2BDC}" type="pres">
      <dgm:prSet presAssocID="{9BF1AF24-4528-4039-9508-9B1F488977A1}" presName="compNode" presStyleCnt="0"/>
      <dgm:spPr/>
    </dgm:pt>
    <dgm:pt modelId="{59678A5C-6AF2-4E48-8CDE-29138564F35E}" type="pres">
      <dgm:prSet presAssocID="{9BF1AF24-4528-4039-9508-9B1F488977A1}" presName="bgRect" presStyleLbl="bgShp" presStyleIdx="2" presStyleCnt="5"/>
      <dgm:spPr/>
    </dgm:pt>
    <dgm:pt modelId="{20B82B79-5E00-426C-B11F-D29637D94C87}" type="pres">
      <dgm:prSet presAssocID="{9BF1AF24-4528-4039-9508-9B1F488977A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D1E9C03D-28E8-4660-A8D1-823B2D679828}" type="pres">
      <dgm:prSet presAssocID="{9BF1AF24-4528-4039-9508-9B1F488977A1}" presName="spaceRect" presStyleCnt="0"/>
      <dgm:spPr/>
    </dgm:pt>
    <dgm:pt modelId="{C9ED05CE-B4F0-43AB-855D-2FEE8E1EEC9A}" type="pres">
      <dgm:prSet presAssocID="{9BF1AF24-4528-4039-9508-9B1F488977A1}" presName="parTx" presStyleLbl="revTx" presStyleIdx="2" presStyleCnt="5">
        <dgm:presLayoutVars>
          <dgm:chMax val="0"/>
          <dgm:chPref val="0"/>
        </dgm:presLayoutVars>
      </dgm:prSet>
      <dgm:spPr/>
    </dgm:pt>
    <dgm:pt modelId="{11B052C0-148F-4836-B88D-74D2BC12E909}" type="pres">
      <dgm:prSet presAssocID="{A2777AEE-8B4C-4463-91DA-F84ABE0E42C1}" presName="sibTrans" presStyleCnt="0"/>
      <dgm:spPr/>
    </dgm:pt>
    <dgm:pt modelId="{556FE57E-B2DE-4175-8418-1359674A5E98}" type="pres">
      <dgm:prSet presAssocID="{DFC60E27-DCF8-4768-82BB-0B84A99B6033}" presName="compNode" presStyleCnt="0"/>
      <dgm:spPr/>
    </dgm:pt>
    <dgm:pt modelId="{282C8D79-8B1B-4C0A-8872-BA1C62888C1E}" type="pres">
      <dgm:prSet presAssocID="{DFC60E27-DCF8-4768-82BB-0B84A99B6033}" presName="bgRect" presStyleLbl="bgShp" presStyleIdx="3" presStyleCnt="5" custLinFactNeighborY="1619"/>
      <dgm:spPr/>
    </dgm:pt>
    <dgm:pt modelId="{8DC1B98F-7A5C-4B76-8424-0EA4EAC29D1E}" type="pres">
      <dgm:prSet presAssocID="{DFC60E27-DCF8-4768-82BB-0B84A99B603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BC0426BF-EF2F-46F7-8298-2CD76A2D8A5F}" type="pres">
      <dgm:prSet presAssocID="{DFC60E27-DCF8-4768-82BB-0B84A99B6033}" presName="spaceRect" presStyleCnt="0"/>
      <dgm:spPr/>
    </dgm:pt>
    <dgm:pt modelId="{B965B5B9-912B-4B33-AC9F-0E3B457A56DB}" type="pres">
      <dgm:prSet presAssocID="{DFC60E27-DCF8-4768-82BB-0B84A99B6033}" presName="parTx" presStyleLbl="revTx" presStyleIdx="3" presStyleCnt="5">
        <dgm:presLayoutVars>
          <dgm:chMax val="0"/>
          <dgm:chPref val="0"/>
        </dgm:presLayoutVars>
      </dgm:prSet>
      <dgm:spPr/>
    </dgm:pt>
    <dgm:pt modelId="{80F40444-8042-4683-A8E2-9F36739D6814}" type="pres">
      <dgm:prSet presAssocID="{12F39DC6-2F2E-4FB7-B4DB-7E0D2C7C7238}" presName="sibTrans" presStyleCnt="0"/>
      <dgm:spPr/>
    </dgm:pt>
    <dgm:pt modelId="{DC7932D6-C948-48F3-8267-12E5D0979496}" type="pres">
      <dgm:prSet presAssocID="{D81210F6-4D7B-461E-A0AE-FDAD5BCFE294}" presName="compNode" presStyleCnt="0"/>
      <dgm:spPr/>
    </dgm:pt>
    <dgm:pt modelId="{2ABEE937-2B72-4DA3-8F8D-D59B1D88A442}" type="pres">
      <dgm:prSet presAssocID="{D81210F6-4D7B-461E-A0AE-FDAD5BCFE294}" presName="bgRect" presStyleLbl="bgShp" presStyleIdx="4" presStyleCnt="5"/>
      <dgm:spPr/>
    </dgm:pt>
    <dgm:pt modelId="{8FFE835B-D18B-41B1-9826-200C67D5EB85}" type="pres">
      <dgm:prSet presAssocID="{D81210F6-4D7B-461E-A0AE-FDAD5BCFE29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rritant"/>
        </a:ext>
      </dgm:extLst>
    </dgm:pt>
    <dgm:pt modelId="{3E389E93-BEC2-47B2-B243-F57FFE5FA887}" type="pres">
      <dgm:prSet presAssocID="{D81210F6-4D7B-461E-A0AE-FDAD5BCFE294}" presName="spaceRect" presStyleCnt="0"/>
      <dgm:spPr/>
    </dgm:pt>
    <dgm:pt modelId="{F1B37AB1-C782-4986-A6A6-01A1B0B70B79}" type="pres">
      <dgm:prSet presAssocID="{D81210F6-4D7B-461E-A0AE-FDAD5BCFE294}" presName="parTx" presStyleLbl="revTx" presStyleIdx="4" presStyleCnt="5">
        <dgm:presLayoutVars>
          <dgm:chMax val="0"/>
          <dgm:chPref val="0"/>
        </dgm:presLayoutVars>
      </dgm:prSet>
      <dgm:spPr/>
    </dgm:pt>
  </dgm:ptLst>
  <dgm:cxnLst>
    <dgm:cxn modelId="{5AC6EE0C-2D15-4D60-816E-EEB0AD1B1953}" type="presOf" srcId="{D81210F6-4D7B-461E-A0AE-FDAD5BCFE294}" destId="{F1B37AB1-C782-4986-A6A6-01A1B0B70B79}" srcOrd="0" destOrd="0" presId="urn:microsoft.com/office/officeart/2018/2/layout/IconVerticalSolidList"/>
    <dgm:cxn modelId="{093F4512-5D95-4873-AFEE-076B4A855DB7}" type="presOf" srcId="{DFC60E27-DCF8-4768-82BB-0B84A99B6033}" destId="{B965B5B9-912B-4B33-AC9F-0E3B457A56DB}" srcOrd="0" destOrd="0" presId="urn:microsoft.com/office/officeart/2018/2/layout/IconVerticalSolidList"/>
    <dgm:cxn modelId="{2BADC41A-EA90-4330-BD13-EC281D804D69}" type="presOf" srcId="{821A5933-6D14-41A3-83D3-ED273A0CA293}" destId="{086992A6-9D8E-42A3-980C-B070B97C44ED}" srcOrd="0" destOrd="0" presId="urn:microsoft.com/office/officeart/2018/2/layout/IconVerticalSolidList"/>
    <dgm:cxn modelId="{6492D946-A205-48FB-B198-B5C3DAB56322}" type="presOf" srcId="{E50EB812-413C-4595-9AF4-9D99124D10C7}" destId="{A8AC4F20-DEDB-410E-80DC-ABA54720218D}" srcOrd="0" destOrd="0" presId="urn:microsoft.com/office/officeart/2018/2/layout/IconVerticalSolidList"/>
    <dgm:cxn modelId="{393FCD59-B109-4BEB-9078-CAA0B1ECE459}" srcId="{F5F6FF3A-6367-46FB-929B-055E978BE512}" destId="{9BF1AF24-4528-4039-9508-9B1F488977A1}" srcOrd="2" destOrd="0" parTransId="{75B96143-41E7-4244-A228-F1DF64732351}" sibTransId="{A2777AEE-8B4C-4463-91DA-F84ABE0E42C1}"/>
    <dgm:cxn modelId="{A47A648E-D723-40FE-8DA1-9CA6DA591ECE}" type="presOf" srcId="{9BF1AF24-4528-4039-9508-9B1F488977A1}" destId="{C9ED05CE-B4F0-43AB-855D-2FEE8E1EEC9A}" srcOrd="0" destOrd="0" presId="urn:microsoft.com/office/officeart/2018/2/layout/IconVerticalSolidList"/>
    <dgm:cxn modelId="{42735697-1AC1-42AA-924F-984E3536AC23}" srcId="{F5F6FF3A-6367-46FB-929B-055E978BE512}" destId="{E50EB812-413C-4595-9AF4-9D99124D10C7}" srcOrd="1" destOrd="0" parTransId="{FD8C1C3F-1012-422D-A3D0-81B491BFD459}" sibTransId="{58606AB4-56F6-44DC-9D82-D22535E0E658}"/>
    <dgm:cxn modelId="{8A37859D-9C91-4B1A-A09F-B83A7C23E1C6}" srcId="{F5F6FF3A-6367-46FB-929B-055E978BE512}" destId="{821A5933-6D14-41A3-83D3-ED273A0CA293}" srcOrd="0" destOrd="0" parTransId="{BA6A3DD1-24FC-4805-8A79-3AAC6B0B4A47}" sibTransId="{9C506391-36BE-46BD-92BA-408924248F10}"/>
    <dgm:cxn modelId="{6FB1BDB6-6FFC-44AA-9BFD-9BC76E9C4C4B}" srcId="{F5F6FF3A-6367-46FB-929B-055E978BE512}" destId="{D81210F6-4D7B-461E-A0AE-FDAD5BCFE294}" srcOrd="4" destOrd="0" parTransId="{3F47A908-C703-4000-AC4B-650934E5B448}" sibTransId="{FB531D81-7443-4273-A9FE-03EC7D6C4AFE}"/>
    <dgm:cxn modelId="{B7ACA5B9-143B-4ABE-8916-DF26EB27A0AB}" srcId="{F5F6FF3A-6367-46FB-929B-055E978BE512}" destId="{DFC60E27-DCF8-4768-82BB-0B84A99B6033}" srcOrd="3" destOrd="0" parTransId="{7FA16963-489F-434C-94B1-C4EFD731321A}" sibTransId="{12F39DC6-2F2E-4FB7-B4DB-7E0D2C7C7238}"/>
    <dgm:cxn modelId="{75EC46CF-FEBF-426C-974A-01F91406C759}" type="presOf" srcId="{F5F6FF3A-6367-46FB-929B-055E978BE512}" destId="{A2B5278C-5A10-4585-81A9-E836F9D82E09}" srcOrd="0" destOrd="0" presId="urn:microsoft.com/office/officeart/2018/2/layout/IconVerticalSolidList"/>
    <dgm:cxn modelId="{41D67A64-B443-4731-99A5-6FC7252016AE}" type="presParOf" srcId="{A2B5278C-5A10-4585-81A9-E836F9D82E09}" destId="{98D0DEE0-6703-4BE6-845C-5433F79D1B20}" srcOrd="0" destOrd="0" presId="urn:microsoft.com/office/officeart/2018/2/layout/IconVerticalSolidList"/>
    <dgm:cxn modelId="{88A2A195-ADA5-409B-BF66-C7CF48C66362}" type="presParOf" srcId="{98D0DEE0-6703-4BE6-845C-5433F79D1B20}" destId="{E0E81F55-5708-4914-93AA-C41C62BA65A0}" srcOrd="0" destOrd="0" presId="urn:microsoft.com/office/officeart/2018/2/layout/IconVerticalSolidList"/>
    <dgm:cxn modelId="{233F5691-B4F0-4453-849D-BD3D2C4A22D7}" type="presParOf" srcId="{98D0DEE0-6703-4BE6-845C-5433F79D1B20}" destId="{EA1145CC-5C2F-48B4-815A-340CD1002479}" srcOrd="1" destOrd="0" presId="urn:microsoft.com/office/officeart/2018/2/layout/IconVerticalSolidList"/>
    <dgm:cxn modelId="{D25A2449-3B34-4EFB-8BE5-BA94C6F36B42}" type="presParOf" srcId="{98D0DEE0-6703-4BE6-845C-5433F79D1B20}" destId="{B8598CF2-0B54-4D8D-BDFA-A09FF5FE37F6}" srcOrd="2" destOrd="0" presId="urn:microsoft.com/office/officeart/2018/2/layout/IconVerticalSolidList"/>
    <dgm:cxn modelId="{7BCEF840-0EC9-49AA-8AEE-C675881E154B}" type="presParOf" srcId="{98D0DEE0-6703-4BE6-845C-5433F79D1B20}" destId="{086992A6-9D8E-42A3-980C-B070B97C44ED}" srcOrd="3" destOrd="0" presId="urn:microsoft.com/office/officeart/2018/2/layout/IconVerticalSolidList"/>
    <dgm:cxn modelId="{312C741D-F607-4000-8361-1A1C81DB5BC0}" type="presParOf" srcId="{A2B5278C-5A10-4585-81A9-E836F9D82E09}" destId="{176B1C3F-28CC-48B0-8E8C-F4251155913F}" srcOrd="1" destOrd="0" presId="urn:microsoft.com/office/officeart/2018/2/layout/IconVerticalSolidList"/>
    <dgm:cxn modelId="{1122D2D5-EE28-4FD4-BB86-4A0FD8C90C68}" type="presParOf" srcId="{A2B5278C-5A10-4585-81A9-E836F9D82E09}" destId="{B4EC5921-23A3-49EE-BE07-89C1E932758F}" srcOrd="2" destOrd="0" presId="urn:microsoft.com/office/officeart/2018/2/layout/IconVerticalSolidList"/>
    <dgm:cxn modelId="{C7929835-1FC1-43EC-B3E6-641ACCFA21B0}" type="presParOf" srcId="{B4EC5921-23A3-49EE-BE07-89C1E932758F}" destId="{222BC970-CDE6-427A-959A-AD3028035CF3}" srcOrd="0" destOrd="0" presId="urn:microsoft.com/office/officeart/2018/2/layout/IconVerticalSolidList"/>
    <dgm:cxn modelId="{C620DBA4-0F1A-4A24-9A8A-08847866CA1F}" type="presParOf" srcId="{B4EC5921-23A3-49EE-BE07-89C1E932758F}" destId="{F3B88B54-066B-4511-83FC-B0B9A347D39B}" srcOrd="1" destOrd="0" presId="urn:microsoft.com/office/officeart/2018/2/layout/IconVerticalSolidList"/>
    <dgm:cxn modelId="{ED3F7227-AB92-46DF-BCD9-ED52BEC57774}" type="presParOf" srcId="{B4EC5921-23A3-49EE-BE07-89C1E932758F}" destId="{1EF9150D-E73A-4E9B-ADD2-9EC271B4A343}" srcOrd="2" destOrd="0" presId="urn:microsoft.com/office/officeart/2018/2/layout/IconVerticalSolidList"/>
    <dgm:cxn modelId="{3178C355-710F-4EA7-8CE9-E88564ECA12D}" type="presParOf" srcId="{B4EC5921-23A3-49EE-BE07-89C1E932758F}" destId="{A8AC4F20-DEDB-410E-80DC-ABA54720218D}" srcOrd="3" destOrd="0" presId="urn:microsoft.com/office/officeart/2018/2/layout/IconVerticalSolidList"/>
    <dgm:cxn modelId="{B257A43A-6E81-479E-A1CD-BAC7F70B8323}" type="presParOf" srcId="{A2B5278C-5A10-4585-81A9-E836F9D82E09}" destId="{BBAA68E9-9D5D-4FCE-B2AD-9921F9B2BD2D}" srcOrd="3" destOrd="0" presId="urn:microsoft.com/office/officeart/2018/2/layout/IconVerticalSolidList"/>
    <dgm:cxn modelId="{46EF2654-D09B-462B-AEBA-073BC06317A0}" type="presParOf" srcId="{A2B5278C-5A10-4585-81A9-E836F9D82E09}" destId="{AB655D95-7877-4A3E-A6B9-26C1E57A2BDC}" srcOrd="4" destOrd="0" presId="urn:microsoft.com/office/officeart/2018/2/layout/IconVerticalSolidList"/>
    <dgm:cxn modelId="{84217FA9-2397-4F8A-BB41-642F263ABF93}" type="presParOf" srcId="{AB655D95-7877-4A3E-A6B9-26C1E57A2BDC}" destId="{59678A5C-6AF2-4E48-8CDE-29138564F35E}" srcOrd="0" destOrd="0" presId="urn:microsoft.com/office/officeart/2018/2/layout/IconVerticalSolidList"/>
    <dgm:cxn modelId="{0A8AD093-2ACD-4DCA-B1CE-D67ABE09C60A}" type="presParOf" srcId="{AB655D95-7877-4A3E-A6B9-26C1E57A2BDC}" destId="{20B82B79-5E00-426C-B11F-D29637D94C87}" srcOrd="1" destOrd="0" presId="urn:microsoft.com/office/officeart/2018/2/layout/IconVerticalSolidList"/>
    <dgm:cxn modelId="{5F0604F1-DF68-4CA5-8702-4CBC209CEC36}" type="presParOf" srcId="{AB655D95-7877-4A3E-A6B9-26C1E57A2BDC}" destId="{D1E9C03D-28E8-4660-A8D1-823B2D679828}" srcOrd="2" destOrd="0" presId="urn:microsoft.com/office/officeart/2018/2/layout/IconVerticalSolidList"/>
    <dgm:cxn modelId="{052521F6-06C3-4C58-AA1D-BB4441FA5D63}" type="presParOf" srcId="{AB655D95-7877-4A3E-A6B9-26C1E57A2BDC}" destId="{C9ED05CE-B4F0-43AB-855D-2FEE8E1EEC9A}" srcOrd="3" destOrd="0" presId="urn:microsoft.com/office/officeart/2018/2/layout/IconVerticalSolidList"/>
    <dgm:cxn modelId="{A37835E3-EA83-46DC-8C8D-21D3B4C7BF38}" type="presParOf" srcId="{A2B5278C-5A10-4585-81A9-E836F9D82E09}" destId="{11B052C0-148F-4836-B88D-74D2BC12E909}" srcOrd="5" destOrd="0" presId="urn:microsoft.com/office/officeart/2018/2/layout/IconVerticalSolidList"/>
    <dgm:cxn modelId="{FD9683A7-566A-4DFE-B95D-0C2A7BFF1DD5}" type="presParOf" srcId="{A2B5278C-5A10-4585-81A9-E836F9D82E09}" destId="{556FE57E-B2DE-4175-8418-1359674A5E98}" srcOrd="6" destOrd="0" presId="urn:microsoft.com/office/officeart/2018/2/layout/IconVerticalSolidList"/>
    <dgm:cxn modelId="{D4FFE201-EA0A-4E63-BFE0-B528AAF784AC}" type="presParOf" srcId="{556FE57E-B2DE-4175-8418-1359674A5E98}" destId="{282C8D79-8B1B-4C0A-8872-BA1C62888C1E}" srcOrd="0" destOrd="0" presId="urn:microsoft.com/office/officeart/2018/2/layout/IconVerticalSolidList"/>
    <dgm:cxn modelId="{37315618-BB49-4369-8E34-22FCC65A0C30}" type="presParOf" srcId="{556FE57E-B2DE-4175-8418-1359674A5E98}" destId="{8DC1B98F-7A5C-4B76-8424-0EA4EAC29D1E}" srcOrd="1" destOrd="0" presId="urn:microsoft.com/office/officeart/2018/2/layout/IconVerticalSolidList"/>
    <dgm:cxn modelId="{D9FEB73E-A836-4F59-A693-E852F53E728B}" type="presParOf" srcId="{556FE57E-B2DE-4175-8418-1359674A5E98}" destId="{BC0426BF-EF2F-46F7-8298-2CD76A2D8A5F}" srcOrd="2" destOrd="0" presId="urn:microsoft.com/office/officeart/2018/2/layout/IconVerticalSolidList"/>
    <dgm:cxn modelId="{1F012831-7DDD-4B44-92A5-4A24E97A9782}" type="presParOf" srcId="{556FE57E-B2DE-4175-8418-1359674A5E98}" destId="{B965B5B9-912B-4B33-AC9F-0E3B457A56DB}" srcOrd="3" destOrd="0" presId="urn:microsoft.com/office/officeart/2018/2/layout/IconVerticalSolidList"/>
    <dgm:cxn modelId="{A466D9A3-D96C-457B-93BB-D73031490C02}" type="presParOf" srcId="{A2B5278C-5A10-4585-81A9-E836F9D82E09}" destId="{80F40444-8042-4683-A8E2-9F36739D6814}" srcOrd="7" destOrd="0" presId="urn:microsoft.com/office/officeart/2018/2/layout/IconVerticalSolidList"/>
    <dgm:cxn modelId="{A4CF09C6-BBE6-4FD7-A4B8-98364A124F31}" type="presParOf" srcId="{A2B5278C-5A10-4585-81A9-E836F9D82E09}" destId="{DC7932D6-C948-48F3-8267-12E5D0979496}" srcOrd="8" destOrd="0" presId="urn:microsoft.com/office/officeart/2018/2/layout/IconVerticalSolidList"/>
    <dgm:cxn modelId="{AE6BA27B-5B34-48AF-B699-D7E4F1F5D81D}" type="presParOf" srcId="{DC7932D6-C948-48F3-8267-12E5D0979496}" destId="{2ABEE937-2B72-4DA3-8F8D-D59B1D88A442}" srcOrd="0" destOrd="0" presId="urn:microsoft.com/office/officeart/2018/2/layout/IconVerticalSolidList"/>
    <dgm:cxn modelId="{1C3EEAA2-2AE8-44D5-BDA0-951AB11F2532}" type="presParOf" srcId="{DC7932D6-C948-48F3-8267-12E5D0979496}" destId="{8FFE835B-D18B-41B1-9826-200C67D5EB85}" srcOrd="1" destOrd="0" presId="urn:microsoft.com/office/officeart/2018/2/layout/IconVerticalSolidList"/>
    <dgm:cxn modelId="{1F2422EA-671C-4083-8A58-9A6910071B40}" type="presParOf" srcId="{DC7932D6-C948-48F3-8267-12E5D0979496}" destId="{3E389E93-BEC2-47B2-B243-F57FFE5FA887}" srcOrd="2" destOrd="0" presId="urn:microsoft.com/office/officeart/2018/2/layout/IconVerticalSolidList"/>
    <dgm:cxn modelId="{B24E1AB6-965A-4F5E-8F0E-ECA4A3E65857}" type="presParOf" srcId="{DC7932D6-C948-48F3-8267-12E5D0979496}" destId="{F1B37AB1-C782-4986-A6A6-01A1B0B70B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81F55-5708-4914-93AA-C41C62BA65A0}">
      <dsp:nvSpPr>
        <dsp:cNvPr id="0" name=""/>
        <dsp:cNvSpPr/>
      </dsp:nvSpPr>
      <dsp:spPr>
        <a:xfrm>
          <a:off x="0" y="4418"/>
          <a:ext cx="6248400" cy="94123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145CC-5C2F-48B4-815A-340CD1002479}">
      <dsp:nvSpPr>
        <dsp:cNvPr id="0" name=""/>
        <dsp:cNvSpPr/>
      </dsp:nvSpPr>
      <dsp:spPr>
        <a:xfrm>
          <a:off x="284724" y="216197"/>
          <a:ext cx="517680" cy="5176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6992A6-9D8E-42A3-980C-B070B97C44ED}">
      <dsp:nvSpPr>
        <dsp:cNvPr id="0" name=""/>
        <dsp:cNvSpPr/>
      </dsp:nvSpPr>
      <dsp:spPr>
        <a:xfrm>
          <a:off x="1087129" y="4418"/>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90000"/>
            </a:lnSpc>
            <a:spcBef>
              <a:spcPct val="0"/>
            </a:spcBef>
            <a:spcAft>
              <a:spcPct val="35000"/>
            </a:spcAft>
            <a:buNone/>
          </a:pPr>
          <a:r>
            <a:rPr lang="en-US" sz="1900" kern="1200"/>
            <a:t>Understand the purpose of the Migrant Student Information Exchange (MSIX)</a:t>
          </a:r>
        </a:p>
      </dsp:txBody>
      <dsp:txXfrm>
        <a:off x="1087129" y="4418"/>
        <a:ext cx="5161270" cy="941237"/>
      </dsp:txXfrm>
    </dsp:sp>
    <dsp:sp modelId="{222BC970-CDE6-427A-959A-AD3028035CF3}">
      <dsp:nvSpPr>
        <dsp:cNvPr id="0" name=""/>
        <dsp:cNvSpPr/>
      </dsp:nvSpPr>
      <dsp:spPr>
        <a:xfrm>
          <a:off x="0" y="1180965"/>
          <a:ext cx="6248400" cy="94123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B88B54-066B-4511-83FC-B0B9A347D39B}">
      <dsp:nvSpPr>
        <dsp:cNvPr id="0" name=""/>
        <dsp:cNvSpPr/>
      </dsp:nvSpPr>
      <dsp:spPr>
        <a:xfrm>
          <a:off x="284724" y="1392744"/>
          <a:ext cx="517680" cy="5176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AC4F20-DEDB-410E-80DC-ABA54720218D}">
      <dsp:nvSpPr>
        <dsp:cNvPr id="0" name=""/>
        <dsp:cNvSpPr/>
      </dsp:nvSpPr>
      <dsp:spPr>
        <a:xfrm>
          <a:off x="1087129" y="1180965"/>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90000"/>
            </a:lnSpc>
            <a:spcBef>
              <a:spcPct val="0"/>
            </a:spcBef>
            <a:spcAft>
              <a:spcPct val="35000"/>
            </a:spcAft>
            <a:buNone/>
          </a:pPr>
          <a:r>
            <a:rPr lang="en-US" sz="1900" kern="1200"/>
            <a:t>Understand how MSIX can be used by both MEP and school staff in a variety of roles</a:t>
          </a:r>
        </a:p>
      </dsp:txBody>
      <dsp:txXfrm>
        <a:off x="1087129" y="1180965"/>
        <a:ext cx="5161270" cy="941237"/>
      </dsp:txXfrm>
    </dsp:sp>
    <dsp:sp modelId="{59678A5C-6AF2-4E48-8CDE-29138564F35E}">
      <dsp:nvSpPr>
        <dsp:cNvPr id="0" name=""/>
        <dsp:cNvSpPr/>
      </dsp:nvSpPr>
      <dsp:spPr>
        <a:xfrm>
          <a:off x="0" y="2357512"/>
          <a:ext cx="6248400" cy="94123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82B79-5E00-426C-B11F-D29637D94C87}">
      <dsp:nvSpPr>
        <dsp:cNvPr id="0" name=""/>
        <dsp:cNvSpPr/>
      </dsp:nvSpPr>
      <dsp:spPr>
        <a:xfrm>
          <a:off x="284724" y="2569291"/>
          <a:ext cx="517680" cy="5176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ED05CE-B4F0-43AB-855D-2FEE8E1EEC9A}">
      <dsp:nvSpPr>
        <dsp:cNvPr id="0" name=""/>
        <dsp:cNvSpPr/>
      </dsp:nvSpPr>
      <dsp:spPr>
        <a:xfrm>
          <a:off x="1087129" y="2357512"/>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90000"/>
            </a:lnSpc>
            <a:spcBef>
              <a:spcPct val="0"/>
            </a:spcBef>
            <a:spcAft>
              <a:spcPct val="35000"/>
            </a:spcAft>
            <a:buNone/>
          </a:pPr>
          <a:r>
            <a:rPr lang="en-US" sz="1900" kern="1200"/>
            <a:t>Review the importance of protecting student information</a:t>
          </a:r>
        </a:p>
      </dsp:txBody>
      <dsp:txXfrm>
        <a:off x="1087129" y="2357512"/>
        <a:ext cx="5161270" cy="941237"/>
      </dsp:txXfrm>
    </dsp:sp>
    <dsp:sp modelId="{282C8D79-8B1B-4C0A-8872-BA1C62888C1E}">
      <dsp:nvSpPr>
        <dsp:cNvPr id="0" name=""/>
        <dsp:cNvSpPr/>
      </dsp:nvSpPr>
      <dsp:spPr>
        <a:xfrm>
          <a:off x="0" y="3549298"/>
          <a:ext cx="6248400" cy="94123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1B98F-7A5C-4B76-8424-0EA4EAC29D1E}">
      <dsp:nvSpPr>
        <dsp:cNvPr id="0" name=""/>
        <dsp:cNvSpPr/>
      </dsp:nvSpPr>
      <dsp:spPr>
        <a:xfrm>
          <a:off x="284724" y="3745838"/>
          <a:ext cx="517680" cy="5176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65B5B9-912B-4B33-AC9F-0E3B457A56DB}">
      <dsp:nvSpPr>
        <dsp:cNvPr id="0" name=""/>
        <dsp:cNvSpPr/>
      </dsp:nvSpPr>
      <dsp:spPr>
        <a:xfrm>
          <a:off x="1087129" y="3534059"/>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90000"/>
            </a:lnSpc>
            <a:spcBef>
              <a:spcPct val="0"/>
            </a:spcBef>
            <a:spcAft>
              <a:spcPct val="35000"/>
            </a:spcAft>
            <a:buNone/>
          </a:pPr>
          <a:r>
            <a:rPr lang="en-US" sz="1900" kern="1200" dirty="0"/>
            <a:t>Apply this understanding to real-life scenarios </a:t>
          </a:r>
        </a:p>
      </dsp:txBody>
      <dsp:txXfrm>
        <a:off x="1087129" y="3534059"/>
        <a:ext cx="5161270" cy="941237"/>
      </dsp:txXfrm>
    </dsp:sp>
    <dsp:sp modelId="{2ABEE937-2B72-4DA3-8F8D-D59B1D88A442}">
      <dsp:nvSpPr>
        <dsp:cNvPr id="0" name=""/>
        <dsp:cNvSpPr/>
      </dsp:nvSpPr>
      <dsp:spPr>
        <a:xfrm>
          <a:off x="0" y="4710606"/>
          <a:ext cx="6248400" cy="94123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FE835B-D18B-41B1-9826-200C67D5EB85}">
      <dsp:nvSpPr>
        <dsp:cNvPr id="0" name=""/>
        <dsp:cNvSpPr/>
      </dsp:nvSpPr>
      <dsp:spPr>
        <a:xfrm>
          <a:off x="284724" y="4922384"/>
          <a:ext cx="517680" cy="51768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B37AB1-C782-4986-A6A6-01A1B0B70B79}">
      <dsp:nvSpPr>
        <dsp:cNvPr id="0" name=""/>
        <dsp:cNvSpPr/>
      </dsp:nvSpPr>
      <dsp:spPr>
        <a:xfrm>
          <a:off x="1087129" y="4710606"/>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844550">
            <a:lnSpc>
              <a:spcPct val="90000"/>
            </a:lnSpc>
            <a:spcBef>
              <a:spcPct val="0"/>
            </a:spcBef>
            <a:spcAft>
              <a:spcPct val="35000"/>
            </a:spcAft>
            <a:buNone/>
          </a:pPr>
          <a:r>
            <a:rPr lang="en-US" sz="1900" kern="1200"/>
            <a:t>Understand the regulations for MSIX </a:t>
          </a:r>
        </a:p>
      </dsp:txBody>
      <dsp:txXfrm>
        <a:off x="1087129" y="4710606"/>
        <a:ext cx="5161270" cy="9412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C2788-4D28-4044-8FED-70D89AE0EDD2}" type="datetimeFigureOut">
              <a:rPr lang="en-US" smtClean="0"/>
              <a:t>5/29/20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F0867-81F9-BE49-AD01-30FCCC39AB5E}" type="slidenum">
              <a:rPr lang="en-US" smtClean="0"/>
              <a:t>‹#›</a:t>
            </a:fld>
            <a:endParaRPr lang="en-US"/>
          </a:p>
        </p:txBody>
      </p:sp>
    </p:spTree>
    <p:extLst>
      <p:ext uri="{BB962C8B-B14F-4D97-AF65-F5344CB8AC3E}">
        <p14:creationId xmlns:p14="http://schemas.microsoft.com/office/powerpoint/2010/main" val="4265351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FFCADFAA-C44E-3245-8F57-EA74D8155C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50888" indent="-287338">
              <a:defRPr sz="2400">
                <a:solidFill>
                  <a:schemeClr val="tx1"/>
                </a:solidFill>
                <a:latin typeface="Arial" panose="020B0604020202020204" pitchFamily="34" charset="0"/>
                <a:ea typeface="ヒラギノ角ゴ Pro W3" panose="020B0300000000000000" pitchFamily="34" charset="-128"/>
              </a:defRPr>
            </a:lvl2pPr>
            <a:lvl3pPr marL="1154113" indent="-230188">
              <a:defRPr sz="2400">
                <a:solidFill>
                  <a:schemeClr val="tx1"/>
                </a:solidFill>
                <a:latin typeface="Arial" panose="020B0604020202020204" pitchFamily="34" charset="0"/>
                <a:ea typeface="ヒラギノ角ゴ Pro W3" panose="020B0300000000000000" pitchFamily="34" charset="-128"/>
              </a:defRPr>
            </a:lvl3pPr>
            <a:lvl4pPr marL="1617663" indent="-230188">
              <a:defRPr sz="2400">
                <a:solidFill>
                  <a:schemeClr val="tx1"/>
                </a:solidFill>
                <a:latin typeface="Arial" panose="020B0604020202020204" pitchFamily="34" charset="0"/>
                <a:ea typeface="ヒラギノ角ゴ Pro W3" panose="020B0300000000000000" pitchFamily="34" charset="-128"/>
              </a:defRPr>
            </a:lvl4pPr>
            <a:lvl5pPr marL="2079625" indent="-230188">
              <a:defRPr sz="2400">
                <a:solidFill>
                  <a:schemeClr val="tx1"/>
                </a:solidFill>
                <a:latin typeface="Arial" panose="020B0604020202020204" pitchFamily="34" charset="0"/>
                <a:ea typeface="ヒラギノ角ゴ Pro W3" panose="020B0300000000000000" pitchFamily="34" charset="-128"/>
              </a:defRPr>
            </a:lvl5pPr>
            <a:lvl6pPr marL="25368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940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512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9084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5E9027AA-DFBB-A747-B667-405DE6F371A4}" type="slidenum">
              <a:rPr lang="en-US" altLang="en-US" sz="1200" smtClean="0"/>
              <a:pPr/>
              <a:t>1</a:t>
            </a:fld>
            <a:endParaRPr lang="en-US" altLang="en-US" sz="1200"/>
          </a:p>
        </p:txBody>
      </p:sp>
      <p:sp>
        <p:nvSpPr>
          <p:cNvPr id="16386" name="Rectangle 2">
            <a:extLst>
              <a:ext uri="{FF2B5EF4-FFF2-40B4-BE49-F238E27FC236}">
                <a16:creationId xmlns:a16="http://schemas.microsoft.com/office/drawing/2014/main" id="{09F8BF75-FE38-2941-BCAE-F7F22B6AD72F}"/>
              </a:ext>
            </a:extLst>
          </p:cNvPr>
          <p:cNvSpPr>
            <a:spLocks noChangeArrowheads="1" noTextEdit="1"/>
          </p:cNvSpPr>
          <p:nvPr>
            <p:ph type="sldImg"/>
          </p:nvPr>
        </p:nvSpPr>
        <p:spPr>
          <a:ln/>
        </p:spPr>
      </p:sp>
      <p:sp>
        <p:nvSpPr>
          <p:cNvPr id="16387" name="Rectangle 3">
            <a:extLst>
              <a:ext uri="{FF2B5EF4-FFF2-40B4-BE49-F238E27FC236}">
                <a16:creationId xmlns:a16="http://schemas.microsoft.com/office/drawing/2014/main" id="{E2092E50-D37E-124A-B260-1A0CA48506A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ea typeface="ヒラギノ角ゴ Pro W3" panose="020B0300000000000000" pitchFamily="34" charset="-128"/>
            </a:endParaRPr>
          </a:p>
        </p:txBody>
      </p:sp>
    </p:spTree>
    <p:extLst>
      <p:ext uri="{BB962C8B-B14F-4D97-AF65-F5344CB8AC3E}">
        <p14:creationId xmlns:p14="http://schemas.microsoft.com/office/powerpoint/2010/main" val="1089631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B43D4E11-A204-D94E-B20C-7F7909B2DC39}"/>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1CE8636E-F994-7743-823F-860C0F3DF77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dirty="0">
                <a:ea typeface="ヒラギノ角ゴ Pro W3" panose="020B0300000000000000" pitchFamily="34" charset="-128"/>
              </a:rPr>
              <a:t>This is what will show up after you search for a student. This is the Consolidated View Screen. I have the other options for “view” circled in red. We will look at what historical view also looks like in a later slide. The student’s name is blacked out for privacy, but this is what you will initially see at the top: Student name, MSIX ID, state ID, and gender. In the red box, these are your user tools: (talk about each one briefly) data request, flag for merge, move notice, and export. – describe each one briefly</a:t>
            </a:r>
          </a:p>
        </p:txBody>
      </p:sp>
      <p:sp>
        <p:nvSpPr>
          <p:cNvPr id="35843" name="Slide Number Placeholder 3">
            <a:extLst>
              <a:ext uri="{FF2B5EF4-FFF2-40B4-BE49-F238E27FC236}">
                <a16:creationId xmlns:a16="http://schemas.microsoft.com/office/drawing/2014/main" id="{638A0AD9-F588-3B42-98CA-6245A419AB3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26321E0-FC9B-5142-BA10-6C34E86E2CB2}" type="slidenum">
              <a:rPr lang="en-US" altLang="en-US" sz="1200" smtClean="0"/>
              <a:pPr/>
              <a:t>16</a:t>
            </a:fld>
            <a:endParaRPr lang="en-US" altLang="en-US" sz="1200"/>
          </a:p>
        </p:txBody>
      </p:sp>
    </p:spTree>
    <p:extLst>
      <p:ext uri="{BB962C8B-B14F-4D97-AF65-F5344CB8AC3E}">
        <p14:creationId xmlns:p14="http://schemas.microsoft.com/office/powerpoint/2010/main" val="1603470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submission: very technical report. </a:t>
            </a:r>
            <a:r>
              <a:rPr lang="en-US" sz="1200" b="0" i="0" kern="1200" dirty="0">
                <a:solidFill>
                  <a:schemeClr val="tx1"/>
                </a:solidFill>
                <a:effectLst/>
                <a:latin typeface="+mn-lt"/>
                <a:ea typeface="+mn-ea"/>
                <a:cs typeface="+mn-cs"/>
              </a:rPr>
              <a:t>This report displays the files submitted to MSIX from your State, along with the student count, record count, errors and rejections stemming from each data file</a:t>
            </a:r>
          </a:p>
          <a:p>
            <a:r>
              <a:rPr lang="en-US" sz="1200" b="0" i="0" kern="1200" dirty="0">
                <a:solidFill>
                  <a:schemeClr val="tx1"/>
                </a:solidFill>
                <a:effectLst/>
                <a:latin typeface="+mn-lt"/>
                <a:ea typeface="+mn-ea"/>
                <a:cs typeface="+mn-cs"/>
              </a:rPr>
              <a:t>Data Validity: Also, technical report. This report provides the counts and percentages of records with Minimum Data Elements (MDEs) that are invalid in MSIX for your State (default view) and at the national level.</a:t>
            </a:r>
          </a:p>
          <a:p>
            <a:r>
              <a:rPr lang="en-US" sz="1200" b="0" i="0" kern="1200" dirty="0">
                <a:solidFill>
                  <a:schemeClr val="tx1"/>
                </a:solidFill>
                <a:effectLst/>
                <a:latin typeface="+mn-lt"/>
                <a:ea typeface="+mn-ea"/>
                <a:cs typeface="+mn-cs"/>
              </a:rPr>
              <a:t>Data Completeness: This report displays the counts and percentages of missing Minimum Data Elements (MDEs) in MSIX for your State (default view) or at the national level</a:t>
            </a:r>
          </a:p>
          <a:p>
            <a:r>
              <a:rPr lang="en-US" sz="1200" b="0" i="0" kern="1200" dirty="0">
                <a:solidFill>
                  <a:schemeClr val="tx1"/>
                </a:solidFill>
                <a:effectLst/>
                <a:latin typeface="+mn-lt"/>
                <a:ea typeface="+mn-ea"/>
                <a:cs typeface="+mn-cs"/>
              </a:rPr>
              <a:t>Run Reconciliation: Report done by NC Admin</a:t>
            </a:r>
          </a:p>
          <a:p>
            <a:r>
              <a:rPr lang="en-US" sz="1200" b="0" i="0" kern="1200" dirty="0">
                <a:solidFill>
                  <a:schemeClr val="tx1"/>
                </a:solidFill>
                <a:effectLst/>
                <a:latin typeface="+mn-lt"/>
                <a:ea typeface="+mn-ea"/>
                <a:cs typeface="+mn-cs"/>
              </a:rPr>
              <a:t>Account List: DDAs do not have access to it.</a:t>
            </a:r>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18</a:t>
            </a:fld>
            <a:endParaRPr lang="en-US"/>
          </a:p>
        </p:txBody>
      </p:sp>
    </p:spTree>
    <p:extLst>
      <p:ext uri="{BB962C8B-B14F-4D97-AF65-F5344CB8AC3E}">
        <p14:creationId xmlns:p14="http://schemas.microsoft.com/office/powerpoint/2010/main" val="2448111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19</a:t>
            </a:fld>
            <a:endParaRPr lang="en-US"/>
          </a:p>
        </p:txBody>
      </p:sp>
    </p:spTree>
    <p:extLst>
      <p:ext uri="{BB962C8B-B14F-4D97-AF65-F5344CB8AC3E}">
        <p14:creationId xmlns:p14="http://schemas.microsoft.com/office/powerpoint/2010/main" val="853675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20</a:t>
            </a:fld>
            <a:endParaRPr lang="en-US"/>
          </a:p>
        </p:txBody>
      </p:sp>
    </p:spTree>
    <p:extLst>
      <p:ext uri="{BB962C8B-B14F-4D97-AF65-F5344CB8AC3E}">
        <p14:creationId xmlns:p14="http://schemas.microsoft.com/office/powerpoint/2010/main" val="64034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21</a:t>
            </a:fld>
            <a:endParaRPr lang="en-US"/>
          </a:p>
        </p:txBody>
      </p:sp>
    </p:spTree>
    <p:extLst>
      <p:ext uri="{BB962C8B-B14F-4D97-AF65-F5344CB8AC3E}">
        <p14:creationId xmlns:p14="http://schemas.microsoft.com/office/powerpoint/2010/main" val="1171197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22</a:t>
            </a:fld>
            <a:endParaRPr lang="en-US"/>
          </a:p>
        </p:txBody>
      </p:sp>
    </p:spTree>
    <p:extLst>
      <p:ext uri="{BB962C8B-B14F-4D97-AF65-F5344CB8AC3E}">
        <p14:creationId xmlns:p14="http://schemas.microsoft.com/office/powerpoint/2010/main" val="3612591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submission: very technical report. </a:t>
            </a:r>
            <a:r>
              <a:rPr lang="en-US" sz="1200" b="0" i="0" kern="1200" dirty="0">
                <a:solidFill>
                  <a:schemeClr val="tx1"/>
                </a:solidFill>
                <a:effectLst/>
                <a:latin typeface="+mn-lt"/>
                <a:ea typeface="+mn-ea"/>
                <a:cs typeface="+mn-cs"/>
              </a:rPr>
              <a:t>This report displays the files submitted to MSIX from your State, along with the student count, record count, errors and rejections stemming from each data file</a:t>
            </a:r>
          </a:p>
          <a:p>
            <a:r>
              <a:rPr lang="en-US" sz="1200" b="0" i="0" kern="1200" dirty="0">
                <a:solidFill>
                  <a:schemeClr val="tx1"/>
                </a:solidFill>
                <a:effectLst/>
                <a:latin typeface="+mn-lt"/>
                <a:ea typeface="+mn-ea"/>
                <a:cs typeface="+mn-cs"/>
              </a:rPr>
              <a:t>Data Validity: Also, technical report. This report provides the counts and percentages of records with Minimum Data Elements (MDEs) that are invalid in MSIX for your State (default view) and at the national level.</a:t>
            </a:r>
          </a:p>
          <a:p>
            <a:r>
              <a:rPr lang="en-US" sz="1200" b="0" i="0" kern="1200" dirty="0">
                <a:solidFill>
                  <a:schemeClr val="tx1"/>
                </a:solidFill>
                <a:effectLst/>
                <a:latin typeface="+mn-lt"/>
                <a:ea typeface="+mn-ea"/>
                <a:cs typeface="+mn-cs"/>
              </a:rPr>
              <a:t>Data Completeness: This report displays the counts and percentages of missing Minimum Data Elements (MDEs) in MSIX for your State (default view) or at the national level</a:t>
            </a:r>
          </a:p>
          <a:p>
            <a:r>
              <a:rPr lang="en-US" sz="1200" b="0" i="0" kern="1200" dirty="0">
                <a:solidFill>
                  <a:schemeClr val="tx1"/>
                </a:solidFill>
                <a:effectLst/>
                <a:latin typeface="+mn-lt"/>
                <a:ea typeface="+mn-ea"/>
                <a:cs typeface="+mn-cs"/>
              </a:rPr>
              <a:t>Run Reconciliation: Report done by NC Admin</a:t>
            </a:r>
          </a:p>
          <a:p>
            <a:r>
              <a:rPr lang="en-US" sz="1200" b="0" i="0" kern="1200" dirty="0">
                <a:solidFill>
                  <a:schemeClr val="tx1"/>
                </a:solidFill>
                <a:effectLst/>
                <a:latin typeface="+mn-lt"/>
                <a:ea typeface="+mn-ea"/>
                <a:cs typeface="+mn-cs"/>
              </a:rPr>
              <a:t>Account List: DDAs do not have access to it.</a:t>
            </a:r>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23</a:t>
            </a:fld>
            <a:endParaRPr lang="en-US"/>
          </a:p>
        </p:txBody>
      </p:sp>
    </p:spTree>
    <p:extLst>
      <p:ext uri="{BB962C8B-B14F-4D97-AF65-F5344CB8AC3E}">
        <p14:creationId xmlns:p14="http://schemas.microsoft.com/office/powerpoint/2010/main" val="550286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 Count Report provides the unduplicated number of eligible MEP in the state. district ID is not accurate. This report is useful at the state level and not at the district level.</a:t>
            </a:r>
          </a:p>
        </p:txBody>
      </p:sp>
      <p:sp>
        <p:nvSpPr>
          <p:cNvPr id="4" name="Slide Number Placeholder 3"/>
          <p:cNvSpPr>
            <a:spLocks noGrp="1"/>
          </p:cNvSpPr>
          <p:nvPr>
            <p:ph type="sldNum" sz="quarter" idx="5"/>
          </p:nvPr>
        </p:nvSpPr>
        <p:spPr/>
        <p:txBody>
          <a:bodyPr/>
          <a:lstStyle/>
          <a:p>
            <a:fld id="{631F0867-81F9-BE49-AD01-30FCCC39AB5E}" type="slidenum">
              <a:rPr lang="en-US" smtClean="0"/>
              <a:t>24</a:t>
            </a:fld>
            <a:endParaRPr lang="en-US"/>
          </a:p>
        </p:txBody>
      </p:sp>
    </p:spTree>
    <p:extLst>
      <p:ext uri="{BB962C8B-B14F-4D97-AF65-F5344CB8AC3E}">
        <p14:creationId xmlns:p14="http://schemas.microsoft.com/office/powerpoint/2010/main" val="3495955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25</a:t>
            </a:fld>
            <a:endParaRPr lang="en-US"/>
          </a:p>
        </p:txBody>
      </p:sp>
    </p:spTree>
    <p:extLst>
      <p:ext uri="{BB962C8B-B14F-4D97-AF65-F5344CB8AC3E}">
        <p14:creationId xmlns:p14="http://schemas.microsoft.com/office/powerpoint/2010/main" val="302508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26</a:t>
            </a:fld>
            <a:endParaRPr lang="en-US"/>
          </a:p>
        </p:txBody>
      </p:sp>
    </p:spTree>
    <p:extLst>
      <p:ext uri="{BB962C8B-B14F-4D97-AF65-F5344CB8AC3E}">
        <p14:creationId xmlns:p14="http://schemas.microsoft.com/office/powerpoint/2010/main" val="364060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2</a:t>
            </a:fld>
            <a:endParaRPr lang="en-US"/>
          </a:p>
        </p:txBody>
      </p:sp>
    </p:spTree>
    <p:extLst>
      <p:ext uri="{BB962C8B-B14F-4D97-AF65-F5344CB8AC3E}">
        <p14:creationId xmlns:p14="http://schemas.microsoft.com/office/powerpoint/2010/main" val="213418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submission: very technical report. </a:t>
            </a:r>
            <a:r>
              <a:rPr lang="en-US" sz="1200" b="0" i="0" kern="1200" dirty="0">
                <a:solidFill>
                  <a:schemeClr val="tx1"/>
                </a:solidFill>
                <a:effectLst/>
                <a:latin typeface="+mn-lt"/>
                <a:ea typeface="+mn-ea"/>
                <a:cs typeface="+mn-cs"/>
              </a:rPr>
              <a:t>This report displays the files submitted to MSIX from your State, along with the student count, record count, errors and rejections stemming from each data file</a:t>
            </a:r>
          </a:p>
          <a:p>
            <a:r>
              <a:rPr lang="en-US" sz="1200" b="0" i="0" kern="1200" dirty="0">
                <a:solidFill>
                  <a:schemeClr val="tx1"/>
                </a:solidFill>
                <a:effectLst/>
                <a:latin typeface="+mn-lt"/>
                <a:ea typeface="+mn-ea"/>
                <a:cs typeface="+mn-cs"/>
              </a:rPr>
              <a:t>Data Validity: Also, technical report. This report provides the counts and percentages of records with Minimum Data Elements (MDEs) that are invalid in MSIX for your State (default view) and at the national level.</a:t>
            </a:r>
          </a:p>
          <a:p>
            <a:r>
              <a:rPr lang="en-US" sz="1200" b="0" i="0" kern="1200" dirty="0">
                <a:solidFill>
                  <a:schemeClr val="tx1"/>
                </a:solidFill>
                <a:effectLst/>
                <a:latin typeface="+mn-lt"/>
                <a:ea typeface="+mn-ea"/>
                <a:cs typeface="+mn-cs"/>
              </a:rPr>
              <a:t>Data Completeness: This report displays the counts and percentages of missing Minimum Data Elements (MDEs) in MSIX for your State (default view) or at the national level</a:t>
            </a:r>
          </a:p>
          <a:p>
            <a:r>
              <a:rPr lang="en-US" sz="1200" b="0" i="0" kern="1200" dirty="0">
                <a:solidFill>
                  <a:schemeClr val="tx1"/>
                </a:solidFill>
                <a:effectLst/>
                <a:latin typeface="+mn-lt"/>
                <a:ea typeface="+mn-ea"/>
                <a:cs typeface="+mn-cs"/>
              </a:rPr>
              <a:t>Run Reconciliation: Report done by NC Admin</a:t>
            </a:r>
          </a:p>
          <a:p>
            <a:r>
              <a:rPr lang="en-US" sz="1200" b="0" i="0" kern="1200" dirty="0">
                <a:solidFill>
                  <a:schemeClr val="tx1"/>
                </a:solidFill>
                <a:effectLst/>
                <a:latin typeface="+mn-lt"/>
                <a:ea typeface="+mn-ea"/>
                <a:cs typeface="+mn-cs"/>
              </a:rPr>
              <a:t>Account List: DDAs do not have access to it.</a:t>
            </a:r>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27</a:t>
            </a:fld>
            <a:endParaRPr lang="en-US"/>
          </a:p>
        </p:txBody>
      </p:sp>
    </p:spTree>
    <p:extLst>
      <p:ext uri="{BB962C8B-B14F-4D97-AF65-F5344CB8AC3E}">
        <p14:creationId xmlns:p14="http://schemas.microsoft.com/office/powerpoint/2010/main" val="1097036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28</a:t>
            </a:fld>
            <a:endParaRPr lang="en-US"/>
          </a:p>
        </p:txBody>
      </p:sp>
    </p:spTree>
    <p:extLst>
      <p:ext uri="{BB962C8B-B14F-4D97-AF65-F5344CB8AC3E}">
        <p14:creationId xmlns:p14="http://schemas.microsoft.com/office/powerpoint/2010/main" val="685210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29</a:t>
            </a:fld>
            <a:endParaRPr lang="en-US"/>
          </a:p>
        </p:txBody>
      </p:sp>
    </p:spTree>
    <p:extLst>
      <p:ext uri="{BB962C8B-B14F-4D97-AF65-F5344CB8AC3E}">
        <p14:creationId xmlns:p14="http://schemas.microsoft.com/office/powerpoint/2010/main" val="2277064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30</a:t>
            </a:fld>
            <a:endParaRPr lang="en-US"/>
          </a:p>
        </p:txBody>
      </p:sp>
    </p:spTree>
    <p:extLst>
      <p:ext uri="{BB962C8B-B14F-4D97-AF65-F5344CB8AC3E}">
        <p14:creationId xmlns:p14="http://schemas.microsoft.com/office/powerpoint/2010/main" val="3737219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31</a:t>
            </a:fld>
            <a:endParaRPr lang="en-US"/>
          </a:p>
        </p:txBody>
      </p:sp>
    </p:spTree>
    <p:extLst>
      <p:ext uri="{BB962C8B-B14F-4D97-AF65-F5344CB8AC3E}">
        <p14:creationId xmlns:p14="http://schemas.microsoft.com/office/powerpoint/2010/main" val="3824368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32</a:t>
            </a:fld>
            <a:endParaRPr lang="en-US"/>
          </a:p>
        </p:txBody>
      </p:sp>
    </p:spTree>
    <p:extLst>
      <p:ext uri="{BB962C8B-B14F-4D97-AF65-F5344CB8AC3E}">
        <p14:creationId xmlns:p14="http://schemas.microsoft.com/office/powerpoint/2010/main" val="1625960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33</a:t>
            </a:fld>
            <a:endParaRPr lang="en-US"/>
          </a:p>
        </p:txBody>
      </p:sp>
    </p:spTree>
    <p:extLst>
      <p:ext uri="{BB962C8B-B14F-4D97-AF65-F5344CB8AC3E}">
        <p14:creationId xmlns:p14="http://schemas.microsoft.com/office/powerpoint/2010/main" val="59662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860A7004-67C4-8A4E-91EF-81853B28A73F}"/>
              </a:ext>
            </a:extLst>
          </p:cNvPr>
          <p:cNvSpPr>
            <a:spLocks noGrp="1" noRot="1" noChangeAspect="1" noChangeArrowheads="1" noTextEdit="1"/>
          </p:cNvSpPr>
          <p:nvPr>
            <p:ph type="sldImg"/>
          </p:nvPr>
        </p:nvSpPr>
        <p:spPr>
          <a:ln/>
        </p:spPr>
      </p:sp>
      <p:sp>
        <p:nvSpPr>
          <p:cNvPr id="74754" name="Notes Placeholder 2">
            <a:extLst>
              <a:ext uri="{FF2B5EF4-FFF2-40B4-BE49-F238E27FC236}">
                <a16:creationId xmlns:a16="http://schemas.microsoft.com/office/drawing/2014/main" id="{78AF4857-7262-AC4C-86F3-C946BBAA59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US" altLang="en-US">
              <a:ea typeface="ヒラギノ角ゴ Pro W3" panose="020B0300000000000000" pitchFamily="34" charset="-128"/>
            </a:endParaRPr>
          </a:p>
        </p:txBody>
      </p:sp>
      <p:sp>
        <p:nvSpPr>
          <p:cNvPr id="74755" name="Slide Number Placeholder 3">
            <a:extLst>
              <a:ext uri="{FF2B5EF4-FFF2-40B4-BE49-F238E27FC236}">
                <a16:creationId xmlns:a16="http://schemas.microsoft.com/office/drawing/2014/main" id="{DC0310BD-A9DB-304C-B8BD-A94F1AABB72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00DECF5-854D-EB47-898B-D83B036490EE}" type="slidenum">
              <a:rPr lang="en-US" altLang="en-US" sz="1200" smtClean="0"/>
              <a:pPr/>
              <a:t>35</a:t>
            </a:fld>
            <a:endParaRPr lang="en-US" altLang="en-US" sz="1200"/>
          </a:p>
        </p:txBody>
      </p:sp>
    </p:spTree>
    <p:extLst>
      <p:ext uri="{BB962C8B-B14F-4D97-AF65-F5344CB8AC3E}">
        <p14:creationId xmlns:p14="http://schemas.microsoft.com/office/powerpoint/2010/main" val="34815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E51ECFE3-8E5F-A946-A457-738B54528766}"/>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7CEEC079-9D6C-6C45-B950-BEBFBEDA3D4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230188" indent="-230188" eaLnBrk="1" hangingPunct="1">
              <a:buFontTx/>
              <a:buAutoNum type="arabicPeriod"/>
            </a:pPr>
            <a:r>
              <a:rPr lang="en-US" altLang="en-US" dirty="0">
                <a:ea typeface="ヒラギノ角ゴ Pro W3" panose="020B0300000000000000" pitchFamily="34" charset="-128"/>
              </a:rPr>
              <a:t>Provide a standard across states on the information that we must all keep on migrant students across the U.S. </a:t>
            </a:r>
          </a:p>
          <a:p>
            <a:pPr marL="230188" indent="-230188" eaLnBrk="1" hangingPunct="1">
              <a:buFontTx/>
              <a:buAutoNum type="arabicPeriod"/>
            </a:pPr>
            <a:r>
              <a:rPr lang="en-US" altLang="en-US" dirty="0">
                <a:ea typeface="ヒラギノ角ゴ Pro W3" panose="020B0300000000000000" pitchFamily="34" charset="-128"/>
              </a:rPr>
              <a:t>Allow for states to share information on students and consolidate the information as they move from state to state </a:t>
            </a:r>
          </a:p>
          <a:p>
            <a:pPr marL="230188" indent="-230188" eaLnBrk="1" hangingPunct="1">
              <a:buFontTx/>
              <a:buAutoNum type="arabicPeriod"/>
            </a:pPr>
            <a:r>
              <a:rPr lang="en-US" altLang="en-US" dirty="0">
                <a:ea typeface="ヒラギノ角ゴ Pro W3" panose="020B0300000000000000" pitchFamily="34" charset="-128"/>
              </a:rPr>
              <a:t>Create a consolidated record for migrant students </a:t>
            </a:r>
          </a:p>
          <a:p>
            <a:pPr marL="230188" indent="-230188" eaLnBrk="1" hangingPunct="1">
              <a:buFontTx/>
              <a:buAutoNum type="arabicPeriod"/>
            </a:pPr>
            <a:r>
              <a:rPr lang="en-US" altLang="en-US" dirty="0">
                <a:ea typeface="ヒラギノ角ゴ Pro W3" panose="020B0300000000000000" pitchFamily="34" charset="-128"/>
              </a:rPr>
              <a:t>Provides nationwide information on the migrant student population </a:t>
            </a:r>
          </a:p>
        </p:txBody>
      </p:sp>
      <p:sp>
        <p:nvSpPr>
          <p:cNvPr id="20483" name="Slide Number Placeholder 3">
            <a:extLst>
              <a:ext uri="{FF2B5EF4-FFF2-40B4-BE49-F238E27FC236}">
                <a16:creationId xmlns:a16="http://schemas.microsoft.com/office/drawing/2014/main" id="{6E09D196-1AA1-C640-99C2-D2A08920737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50888" indent="-287338">
              <a:defRPr sz="2400">
                <a:solidFill>
                  <a:schemeClr val="tx1"/>
                </a:solidFill>
                <a:latin typeface="Arial" panose="020B0604020202020204" pitchFamily="34" charset="0"/>
                <a:ea typeface="ヒラギノ角ゴ Pro W3" panose="020B0300000000000000" pitchFamily="34" charset="-128"/>
              </a:defRPr>
            </a:lvl2pPr>
            <a:lvl3pPr marL="1154113" indent="-230188">
              <a:defRPr sz="2400">
                <a:solidFill>
                  <a:schemeClr val="tx1"/>
                </a:solidFill>
                <a:latin typeface="Arial" panose="020B0604020202020204" pitchFamily="34" charset="0"/>
                <a:ea typeface="ヒラギノ角ゴ Pro W3" panose="020B0300000000000000" pitchFamily="34" charset="-128"/>
              </a:defRPr>
            </a:lvl3pPr>
            <a:lvl4pPr marL="1617663" indent="-230188">
              <a:defRPr sz="2400">
                <a:solidFill>
                  <a:schemeClr val="tx1"/>
                </a:solidFill>
                <a:latin typeface="Arial" panose="020B0604020202020204" pitchFamily="34" charset="0"/>
                <a:ea typeface="ヒラギノ角ゴ Pro W3" panose="020B0300000000000000" pitchFamily="34" charset="-128"/>
              </a:defRPr>
            </a:lvl4pPr>
            <a:lvl5pPr marL="2079625" indent="-230188">
              <a:defRPr sz="2400">
                <a:solidFill>
                  <a:schemeClr val="tx1"/>
                </a:solidFill>
                <a:latin typeface="Arial" panose="020B0604020202020204" pitchFamily="34" charset="0"/>
                <a:ea typeface="ヒラギノ角ゴ Pro W3" panose="020B0300000000000000" pitchFamily="34" charset="-128"/>
              </a:defRPr>
            </a:lvl5pPr>
            <a:lvl6pPr marL="25368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940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512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9084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717086B9-D368-814E-AA8A-9FABB26D2CB7}" type="slidenum">
              <a:rPr lang="en-US" altLang="en-US" sz="1200" smtClean="0"/>
              <a:pPr/>
              <a:t>4</a:t>
            </a:fld>
            <a:endParaRPr lang="en-US" altLang="en-US" sz="1200"/>
          </a:p>
        </p:txBody>
      </p:sp>
    </p:spTree>
    <p:extLst>
      <p:ext uri="{BB962C8B-B14F-4D97-AF65-F5344CB8AC3E}">
        <p14:creationId xmlns:p14="http://schemas.microsoft.com/office/powerpoint/2010/main" val="3848547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EAC009CE-2B3E-A24C-95A1-174D751526AA}"/>
              </a:ext>
            </a:extLst>
          </p:cNvPr>
          <p:cNvSpPr>
            <a:spLocks noGrp="1" noRot="1" noChangeAspect="1" noChangeArrowheads="1" noTextEdit="1"/>
          </p:cNvSpPr>
          <p:nvPr>
            <p:ph type="sldImg"/>
          </p:nvPr>
        </p:nvSpPr>
        <p:spPr>
          <a:ln/>
        </p:spPr>
      </p:sp>
      <p:sp>
        <p:nvSpPr>
          <p:cNvPr id="33794" name="Notes Placeholder 2">
            <a:extLst>
              <a:ext uri="{FF2B5EF4-FFF2-40B4-BE49-F238E27FC236}">
                <a16:creationId xmlns:a16="http://schemas.microsoft.com/office/drawing/2014/main" id="{409E165A-672C-2A4C-91BD-6472C90A394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dirty="0">
                <a:ea typeface="ヒラギノ角ゴ Pro W3" panose="020B0300000000000000" pitchFamily="34" charset="-128"/>
              </a:rPr>
              <a:t>This is a video… click again to start the video </a:t>
            </a:r>
          </a:p>
        </p:txBody>
      </p:sp>
      <p:sp>
        <p:nvSpPr>
          <p:cNvPr id="33795" name="Slide Number Placeholder 3">
            <a:extLst>
              <a:ext uri="{FF2B5EF4-FFF2-40B4-BE49-F238E27FC236}">
                <a16:creationId xmlns:a16="http://schemas.microsoft.com/office/drawing/2014/main" id="{B96A47F3-BAB5-9448-A229-EA67FB9C592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49B9DA14-8498-7147-8F5A-EDEBDF8EFBD4}" type="slidenum">
              <a:rPr lang="en-US" altLang="en-US" sz="1200" smtClean="0"/>
              <a:pPr/>
              <a:t>5</a:t>
            </a:fld>
            <a:endParaRPr lang="en-US" altLang="en-US" sz="1200"/>
          </a:p>
        </p:txBody>
      </p:sp>
    </p:spTree>
    <p:extLst>
      <p:ext uri="{BB962C8B-B14F-4D97-AF65-F5344CB8AC3E}">
        <p14:creationId xmlns:p14="http://schemas.microsoft.com/office/powerpoint/2010/main" val="4058345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B43D4E11-A204-D94E-B20C-7F7909B2DC39}"/>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1CE8636E-F994-7743-823F-860C0F3DF77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This is what will show up after you search for a student. This is the Consolidated View Screen. I have the other options for “view” circled in red. We will look at what historical view also looks like in a later slide. The student’s name is blacked out for privacy, but this is what you will initially see at the top: Student name, MSIX ID, state ID, and gender. In the red box, these are your user tools: (talk about each one briefly) data request, flag for merge, move notice, and export. – describe each one briefly</a:t>
            </a:r>
          </a:p>
        </p:txBody>
      </p:sp>
      <p:sp>
        <p:nvSpPr>
          <p:cNvPr id="35843" name="Slide Number Placeholder 3">
            <a:extLst>
              <a:ext uri="{FF2B5EF4-FFF2-40B4-BE49-F238E27FC236}">
                <a16:creationId xmlns:a16="http://schemas.microsoft.com/office/drawing/2014/main" id="{638A0AD9-F588-3B42-98CA-6245A419AB3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26321E0-FC9B-5142-BA10-6C34E86E2CB2}" type="slidenum">
              <a:rPr lang="en-US" altLang="en-US" sz="1200" smtClean="0"/>
              <a:pPr/>
              <a:t>6</a:t>
            </a:fld>
            <a:endParaRPr lang="en-US" altLang="en-US" sz="1200"/>
          </a:p>
        </p:txBody>
      </p:sp>
    </p:spTree>
    <p:extLst>
      <p:ext uri="{BB962C8B-B14F-4D97-AF65-F5344CB8AC3E}">
        <p14:creationId xmlns:p14="http://schemas.microsoft.com/office/powerpoint/2010/main" val="334860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F52C57C5-BF61-DE43-A4EE-67EBA7520319}"/>
              </a:ext>
            </a:extLst>
          </p:cNvPr>
          <p:cNvSpPr>
            <a:spLocks noGrp="1" noRot="1" noChangeAspect="1" noChangeArrowheads="1" noTextEdit="1"/>
          </p:cNvSpPr>
          <p:nvPr>
            <p:ph type="sldImg"/>
          </p:nvPr>
        </p:nvSpPr>
        <p:spPr>
          <a:ln/>
        </p:spPr>
      </p:sp>
      <p:sp>
        <p:nvSpPr>
          <p:cNvPr id="37890" name="Notes Placeholder 2">
            <a:extLst>
              <a:ext uri="{FF2B5EF4-FFF2-40B4-BE49-F238E27FC236}">
                <a16:creationId xmlns:a16="http://schemas.microsoft.com/office/drawing/2014/main" id="{58F11318-842E-8F47-82B9-2E585AFE98F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This is what else in in the top part of the consolidated view screen: explain the info that is shown– this is what is typically collected on the MEP COE </a:t>
            </a:r>
          </a:p>
        </p:txBody>
      </p:sp>
      <p:sp>
        <p:nvSpPr>
          <p:cNvPr id="37891" name="Slide Number Placeholder 3">
            <a:extLst>
              <a:ext uri="{FF2B5EF4-FFF2-40B4-BE49-F238E27FC236}">
                <a16:creationId xmlns:a16="http://schemas.microsoft.com/office/drawing/2014/main" id="{8A76DEA0-F259-7346-B714-7757DF1659D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9FE5FBAB-8C4C-104B-B445-4E1F792EB49C}" type="slidenum">
              <a:rPr lang="en-US" altLang="en-US" sz="1200" smtClean="0"/>
              <a:pPr/>
              <a:t>7</a:t>
            </a:fld>
            <a:endParaRPr lang="en-US" altLang="en-US" sz="1200"/>
          </a:p>
        </p:txBody>
      </p:sp>
    </p:spTree>
    <p:extLst>
      <p:ext uri="{BB962C8B-B14F-4D97-AF65-F5344CB8AC3E}">
        <p14:creationId xmlns:p14="http://schemas.microsoft.com/office/powerpoint/2010/main" val="2880625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9101F4D9-0231-674A-960F-3DB1C2BDD4D4}"/>
              </a:ext>
            </a:extLst>
          </p:cNvPr>
          <p:cNvSpPr>
            <a:spLocks noGrp="1" noRot="1" noChangeAspect="1" noChangeArrowheads="1" noTextEdit="1"/>
          </p:cNvSpPr>
          <p:nvPr>
            <p:ph type="sldImg"/>
          </p:nvPr>
        </p:nvSpPr>
        <p:spPr>
          <a:ln/>
        </p:spPr>
      </p:sp>
      <p:sp>
        <p:nvSpPr>
          <p:cNvPr id="53250" name="Notes Placeholder 2">
            <a:extLst>
              <a:ext uri="{FF2B5EF4-FFF2-40B4-BE49-F238E27FC236}">
                <a16:creationId xmlns:a16="http://schemas.microsoft.com/office/drawing/2014/main" id="{1D04CE1B-6CFA-FF4F-9BAC-6E2E31A3399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en-US" altLang="en-US">
                <a:ea typeface="ヒラギノ角ゴ Pro W3" panose="020B0300000000000000" pitchFamily="34" charset="-128"/>
              </a:rPr>
              <a:t>We will talk about how each of these roles can utilize MSIX to their benefit </a:t>
            </a:r>
          </a:p>
        </p:txBody>
      </p:sp>
      <p:sp>
        <p:nvSpPr>
          <p:cNvPr id="53251" name="Slide Number Placeholder 3">
            <a:extLst>
              <a:ext uri="{FF2B5EF4-FFF2-40B4-BE49-F238E27FC236}">
                <a16:creationId xmlns:a16="http://schemas.microsoft.com/office/drawing/2014/main" id="{6DBD76DE-5142-094B-B79B-05CA654F0104}"/>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50888" indent="-287338">
              <a:defRPr sz="2400">
                <a:solidFill>
                  <a:schemeClr val="tx1"/>
                </a:solidFill>
                <a:latin typeface="Arial" panose="020B0604020202020204" pitchFamily="34" charset="0"/>
                <a:ea typeface="ヒラギノ角ゴ Pro W3" panose="020B0300000000000000" pitchFamily="34" charset="-128"/>
              </a:defRPr>
            </a:lvl2pPr>
            <a:lvl3pPr marL="1154113" indent="-230188">
              <a:defRPr sz="2400">
                <a:solidFill>
                  <a:schemeClr val="tx1"/>
                </a:solidFill>
                <a:latin typeface="Arial" panose="020B0604020202020204" pitchFamily="34" charset="0"/>
                <a:ea typeface="ヒラギノ角ゴ Pro W3" panose="020B0300000000000000" pitchFamily="34" charset="-128"/>
              </a:defRPr>
            </a:lvl3pPr>
            <a:lvl4pPr marL="1617663" indent="-230188">
              <a:defRPr sz="2400">
                <a:solidFill>
                  <a:schemeClr val="tx1"/>
                </a:solidFill>
                <a:latin typeface="Arial" panose="020B0604020202020204" pitchFamily="34" charset="0"/>
                <a:ea typeface="ヒラギノ角ゴ Pro W3" panose="020B0300000000000000" pitchFamily="34" charset="-128"/>
              </a:defRPr>
            </a:lvl4pPr>
            <a:lvl5pPr marL="2079625" indent="-230188">
              <a:defRPr sz="2400">
                <a:solidFill>
                  <a:schemeClr val="tx1"/>
                </a:solidFill>
                <a:latin typeface="Arial" panose="020B0604020202020204" pitchFamily="34" charset="0"/>
                <a:ea typeface="ヒラギノ角ゴ Pro W3" panose="020B0300000000000000" pitchFamily="34" charset="-128"/>
              </a:defRPr>
            </a:lvl5pPr>
            <a:lvl6pPr marL="25368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940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512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908425" indent="-230188"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8BF7E443-E73F-E14B-9904-948F9F024408}" type="slidenum">
              <a:rPr lang="en-US" altLang="en-US" sz="1200" smtClean="0"/>
              <a:pPr/>
              <a:t>9</a:t>
            </a:fld>
            <a:endParaRPr lang="en-US" altLang="en-US" sz="1200"/>
          </a:p>
        </p:txBody>
      </p:sp>
    </p:spTree>
    <p:extLst>
      <p:ext uri="{BB962C8B-B14F-4D97-AF65-F5344CB8AC3E}">
        <p14:creationId xmlns:p14="http://schemas.microsoft.com/office/powerpoint/2010/main" val="3392633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1F0867-81F9-BE49-AD01-30FCCC39AB5E}" type="slidenum">
              <a:rPr lang="en-US" smtClean="0"/>
              <a:t>10</a:t>
            </a:fld>
            <a:endParaRPr lang="en-US"/>
          </a:p>
        </p:txBody>
      </p:sp>
    </p:spTree>
    <p:extLst>
      <p:ext uri="{BB962C8B-B14F-4D97-AF65-F5344CB8AC3E}">
        <p14:creationId xmlns:p14="http://schemas.microsoft.com/office/powerpoint/2010/main" val="165490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A8C8ECD6-1FA7-5D46-AE30-E5B0337906A8}"/>
              </a:ext>
            </a:extLst>
          </p:cNvPr>
          <p:cNvSpPr>
            <a:spLocks noGrp="1" noRot="1" noChangeAspect="1" noChangeArrowheads="1" noTextEdit="1"/>
          </p:cNvSpPr>
          <p:nvPr>
            <p:ph type="sldImg"/>
          </p:nvPr>
        </p:nvSpPr>
        <p:spPr>
          <a:ln/>
        </p:spPr>
      </p:sp>
      <p:sp>
        <p:nvSpPr>
          <p:cNvPr id="70658" name="Notes Placeholder 2">
            <a:extLst>
              <a:ext uri="{FF2B5EF4-FFF2-40B4-BE49-F238E27FC236}">
                <a16:creationId xmlns:a16="http://schemas.microsoft.com/office/drawing/2014/main" id="{A6709D4C-9BE7-3C4B-8AC3-40BE6E9A4E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ea typeface="ヒラギノ角ゴ Pro W3" panose="020B0300000000000000" pitchFamily="34" charset="-128"/>
              </a:rPr>
              <a:t>Demonstrate how to send a data request if you have not already. </a:t>
            </a:r>
          </a:p>
        </p:txBody>
      </p:sp>
      <p:sp>
        <p:nvSpPr>
          <p:cNvPr id="70659" name="Slide Number Placeholder 3">
            <a:extLst>
              <a:ext uri="{FF2B5EF4-FFF2-40B4-BE49-F238E27FC236}">
                <a16:creationId xmlns:a16="http://schemas.microsoft.com/office/drawing/2014/main" id="{F1565677-32EC-CC40-9B1C-A361810A8AC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557215F-AD34-BE40-8D28-7BB7FF0AC308}" type="slidenum">
              <a:rPr lang="en-US" altLang="en-US" sz="1200" smtClean="0"/>
              <a:pPr/>
              <a:t>15</a:t>
            </a:fld>
            <a:endParaRPr lang="en-US" altLang="en-US" sz="1200"/>
          </a:p>
        </p:txBody>
      </p:sp>
    </p:spTree>
    <p:extLst>
      <p:ext uri="{BB962C8B-B14F-4D97-AF65-F5344CB8AC3E}">
        <p14:creationId xmlns:p14="http://schemas.microsoft.com/office/powerpoint/2010/main" val="236994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1A011-5AEC-BA4C-AC14-DD8114FCE8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FCF5E2-77A4-0846-ACCF-3F6A8EA826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196009-38D2-2640-A2DB-A54637ED26E5}"/>
              </a:ext>
            </a:extLst>
          </p:cNvPr>
          <p:cNvSpPr>
            <a:spLocks noGrp="1"/>
          </p:cNvSpPr>
          <p:nvPr>
            <p:ph type="dt" sz="half" idx="10"/>
          </p:nvPr>
        </p:nvSpPr>
        <p:spPr/>
        <p:txBody>
          <a:bodyPr/>
          <a:lstStyle/>
          <a:p>
            <a:fld id="{E7D4455E-BDED-C742-BEB1-2976A0E71C96}" type="datetimeFigureOut">
              <a:rPr lang="en-US" smtClean="0"/>
              <a:t>5/29/20</a:t>
            </a:fld>
            <a:endParaRPr lang="en-US"/>
          </a:p>
        </p:txBody>
      </p:sp>
      <p:sp>
        <p:nvSpPr>
          <p:cNvPr id="5" name="Footer Placeholder 4">
            <a:extLst>
              <a:ext uri="{FF2B5EF4-FFF2-40B4-BE49-F238E27FC236}">
                <a16:creationId xmlns:a16="http://schemas.microsoft.com/office/drawing/2014/main" id="{D1A2968D-68EF-1D49-99DA-52D8271E3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EDB22-C527-FE4F-A087-D8AFC2CA3201}"/>
              </a:ext>
            </a:extLst>
          </p:cNvPr>
          <p:cNvSpPr>
            <a:spLocks noGrp="1"/>
          </p:cNvSpPr>
          <p:nvPr>
            <p:ph type="sldNum" sz="quarter" idx="12"/>
          </p:nvPr>
        </p:nvSpPr>
        <p:spPr/>
        <p:txBody>
          <a:bodyPr/>
          <a:lstStyle/>
          <a:p>
            <a:fld id="{57CF4D84-01E1-224D-93AF-453A679DF8DC}" type="slidenum">
              <a:rPr lang="en-US" smtClean="0"/>
              <a:t>‹#›</a:t>
            </a:fld>
            <a:endParaRPr lang="en-US"/>
          </a:p>
        </p:txBody>
      </p:sp>
    </p:spTree>
    <p:extLst>
      <p:ext uri="{BB962C8B-B14F-4D97-AF65-F5344CB8AC3E}">
        <p14:creationId xmlns:p14="http://schemas.microsoft.com/office/powerpoint/2010/main" val="400387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FF0C9-E759-BD40-B0CF-7E599EEA83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92302-FDBC-9246-94C0-A12D3D92F2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E36836-5959-DE45-BE1C-57DB8EFF6089}"/>
              </a:ext>
            </a:extLst>
          </p:cNvPr>
          <p:cNvSpPr>
            <a:spLocks noGrp="1"/>
          </p:cNvSpPr>
          <p:nvPr>
            <p:ph type="dt" sz="half" idx="10"/>
          </p:nvPr>
        </p:nvSpPr>
        <p:spPr/>
        <p:txBody>
          <a:bodyPr/>
          <a:lstStyle/>
          <a:p>
            <a:fld id="{E7D4455E-BDED-C742-BEB1-2976A0E71C96}" type="datetimeFigureOut">
              <a:rPr lang="en-US" smtClean="0"/>
              <a:t>5/29/20</a:t>
            </a:fld>
            <a:endParaRPr lang="en-US"/>
          </a:p>
        </p:txBody>
      </p:sp>
      <p:sp>
        <p:nvSpPr>
          <p:cNvPr id="5" name="Footer Placeholder 4">
            <a:extLst>
              <a:ext uri="{FF2B5EF4-FFF2-40B4-BE49-F238E27FC236}">
                <a16:creationId xmlns:a16="http://schemas.microsoft.com/office/drawing/2014/main" id="{D87EA90E-65B7-1149-B0B0-058803A118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BCC0C-7CB4-854A-9F02-33B17CCB97D0}"/>
              </a:ext>
            </a:extLst>
          </p:cNvPr>
          <p:cNvSpPr>
            <a:spLocks noGrp="1"/>
          </p:cNvSpPr>
          <p:nvPr>
            <p:ph type="sldNum" sz="quarter" idx="12"/>
          </p:nvPr>
        </p:nvSpPr>
        <p:spPr/>
        <p:txBody>
          <a:bodyPr/>
          <a:lstStyle/>
          <a:p>
            <a:fld id="{57CF4D84-01E1-224D-93AF-453A679DF8DC}" type="slidenum">
              <a:rPr lang="en-US" smtClean="0"/>
              <a:t>‹#›</a:t>
            </a:fld>
            <a:endParaRPr lang="en-US"/>
          </a:p>
        </p:txBody>
      </p:sp>
    </p:spTree>
    <p:extLst>
      <p:ext uri="{BB962C8B-B14F-4D97-AF65-F5344CB8AC3E}">
        <p14:creationId xmlns:p14="http://schemas.microsoft.com/office/powerpoint/2010/main" val="725002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50B216-700F-024F-BC76-CFB2F65FB7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B66A3A-FC0D-894E-810E-C6D463519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413C3B-31AB-A849-A275-009BE6A2CD65}"/>
              </a:ext>
            </a:extLst>
          </p:cNvPr>
          <p:cNvSpPr>
            <a:spLocks noGrp="1"/>
          </p:cNvSpPr>
          <p:nvPr>
            <p:ph type="dt" sz="half" idx="10"/>
          </p:nvPr>
        </p:nvSpPr>
        <p:spPr/>
        <p:txBody>
          <a:bodyPr/>
          <a:lstStyle/>
          <a:p>
            <a:fld id="{E7D4455E-BDED-C742-BEB1-2976A0E71C96}" type="datetimeFigureOut">
              <a:rPr lang="en-US" smtClean="0"/>
              <a:t>5/29/20</a:t>
            </a:fld>
            <a:endParaRPr lang="en-US"/>
          </a:p>
        </p:txBody>
      </p:sp>
      <p:sp>
        <p:nvSpPr>
          <p:cNvPr id="5" name="Footer Placeholder 4">
            <a:extLst>
              <a:ext uri="{FF2B5EF4-FFF2-40B4-BE49-F238E27FC236}">
                <a16:creationId xmlns:a16="http://schemas.microsoft.com/office/drawing/2014/main" id="{35F723DC-36DF-0148-98CD-96F2587A1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730C7-3A60-DC43-8DA7-5207EECC4569}"/>
              </a:ext>
            </a:extLst>
          </p:cNvPr>
          <p:cNvSpPr>
            <a:spLocks noGrp="1"/>
          </p:cNvSpPr>
          <p:nvPr>
            <p:ph type="sldNum" sz="quarter" idx="12"/>
          </p:nvPr>
        </p:nvSpPr>
        <p:spPr/>
        <p:txBody>
          <a:bodyPr/>
          <a:lstStyle/>
          <a:p>
            <a:fld id="{57CF4D84-01E1-224D-93AF-453A679DF8DC}" type="slidenum">
              <a:rPr lang="en-US" smtClean="0"/>
              <a:t>‹#›</a:t>
            </a:fld>
            <a:endParaRPr lang="en-US"/>
          </a:p>
        </p:txBody>
      </p:sp>
    </p:spTree>
    <p:extLst>
      <p:ext uri="{BB962C8B-B14F-4D97-AF65-F5344CB8AC3E}">
        <p14:creationId xmlns:p14="http://schemas.microsoft.com/office/powerpoint/2010/main" val="4019399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9FD7C-9E4A-7E4A-8041-C8DF9D0406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5EFC38-4227-AB4D-BB8B-22C9F9E2CA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7CEB0-EA4A-4E42-8426-570F94E28F28}"/>
              </a:ext>
            </a:extLst>
          </p:cNvPr>
          <p:cNvSpPr>
            <a:spLocks noGrp="1"/>
          </p:cNvSpPr>
          <p:nvPr>
            <p:ph type="dt" sz="half" idx="10"/>
          </p:nvPr>
        </p:nvSpPr>
        <p:spPr/>
        <p:txBody>
          <a:bodyPr/>
          <a:lstStyle/>
          <a:p>
            <a:fld id="{E7D4455E-BDED-C742-BEB1-2976A0E71C96}" type="datetimeFigureOut">
              <a:rPr lang="en-US" smtClean="0"/>
              <a:t>5/29/20</a:t>
            </a:fld>
            <a:endParaRPr lang="en-US"/>
          </a:p>
        </p:txBody>
      </p:sp>
      <p:sp>
        <p:nvSpPr>
          <p:cNvPr id="5" name="Footer Placeholder 4">
            <a:extLst>
              <a:ext uri="{FF2B5EF4-FFF2-40B4-BE49-F238E27FC236}">
                <a16:creationId xmlns:a16="http://schemas.microsoft.com/office/drawing/2014/main" id="{F4E0B7F0-A8AD-B446-A1D9-3FEEBB50C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5656D-241A-2147-9CE0-4DC729C18C45}"/>
              </a:ext>
            </a:extLst>
          </p:cNvPr>
          <p:cNvSpPr>
            <a:spLocks noGrp="1"/>
          </p:cNvSpPr>
          <p:nvPr>
            <p:ph type="sldNum" sz="quarter" idx="12"/>
          </p:nvPr>
        </p:nvSpPr>
        <p:spPr/>
        <p:txBody>
          <a:bodyPr/>
          <a:lstStyle/>
          <a:p>
            <a:fld id="{57CF4D84-01E1-224D-93AF-453A679DF8DC}" type="slidenum">
              <a:rPr lang="en-US" smtClean="0"/>
              <a:t>‹#›</a:t>
            </a:fld>
            <a:endParaRPr lang="en-US"/>
          </a:p>
        </p:txBody>
      </p:sp>
    </p:spTree>
    <p:extLst>
      <p:ext uri="{BB962C8B-B14F-4D97-AF65-F5344CB8AC3E}">
        <p14:creationId xmlns:p14="http://schemas.microsoft.com/office/powerpoint/2010/main" val="302902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3760-8FAB-F64E-8AA9-32CC8792DC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7748B8-1F9E-3645-95C2-F90C5D681B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33EA52-C2BC-444E-A72B-02D4673F1622}"/>
              </a:ext>
            </a:extLst>
          </p:cNvPr>
          <p:cNvSpPr>
            <a:spLocks noGrp="1"/>
          </p:cNvSpPr>
          <p:nvPr>
            <p:ph type="dt" sz="half" idx="10"/>
          </p:nvPr>
        </p:nvSpPr>
        <p:spPr/>
        <p:txBody>
          <a:bodyPr/>
          <a:lstStyle/>
          <a:p>
            <a:fld id="{E7D4455E-BDED-C742-BEB1-2976A0E71C96}" type="datetimeFigureOut">
              <a:rPr lang="en-US" smtClean="0"/>
              <a:t>5/29/20</a:t>
            </a:fld>
            <a:endParaRPr lang="en-US"/>
          </a:p>
        </p:txBody>
      </p:sp>
      <p:sp>
        <p:nvSpPr>
          <p:cNvPr id="5" name="Footer Placeholder 4">
            <a:extLst>
              <a:ext uri="{FF2B5EF4-FFF2-40B4-BE49-F238E27FC236}">
                <a16:creationId xmlns:a16="http://schemas.microsoft.com/office/drawing/2014/main" id="{E916951F-22F0-E745-B60F-32359324A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00E8E-C5AA-F344-9CE7-7209CA3BEE7A}"/>
              </a:ext>
            </a:extLst>
          </p:cNvPr>
          <p:cNvSpPr>
            <a:spLocks noGrp="1"/>
          </p:cNvSpPr>
          <p:nvPr>
            <p:ph type="sldNum" sz="quarter" idx="12"/>
          </p:nvPr>
        </p:nvSpPr>
        <p:spPr/>
        <p:txBody>
          <a:bodyPr/>
          <a:lstStyle/>
          <a:p>
            <a:fld id="{57CF4D84-01E1-224D-93AF-453A679DF8DC}" type="slidenum">
              <a:rPr lang="en-US" smtClean="0"/>
              <a:t>‹#›</a:t>
            </a:fld>
            <a:endParaRPr lang="en-US"/>
          </a:p>
        </p:txBody>
      </p:sp>
    </p:spTree>
    <p:extLst>
      <p:ext uri="{BB962C8B-B14F-4D97-AF65-F5344CB8AC3E}">
        <p14:creationId xmlns:p14="http://schemas.microsoft.com/office/powerpoint/2010/main" val="196330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378C-F1DF-A14E-994E-0F9E470D4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0E52B-043F-3246-9EB4-C2F5448D93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63BBFC-C4E5-3D41-83CD-F1612192B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23F91A-EE54-6845-9EBB-1C372FC673B1}"/>
              </a:ext>
            </a:extLst>
          </p:cNvPr>
          <p:cNvSpPr>
            <a:spLocks noGrp="1"/>
          </p:cNvSpPr>
          <p:nvPr>
            <p:ph type="dt" sz="half" idx="10"/>
          </p:nvPr>
        </p:nvSpPr>
        <p:spPr/>
        <p:txBody>
          <a:bodyPr/>
          <a:lstStyle/>
          <a:p>
            <a:fld id="{E7D4455E-BDED-C742-BEB1-2976A0E71C96}" type="datetimeFigureOut">
              <a:rPr lang="en-US" smtClean="0"/>
              <a:t>5/29/20</a:t>
            </a:fld>
            <a:endParaRPr lang="en-US"/>
          </a:p>
        </p:txBody>
      </p:sp>
      <p:sp>
        <p:nvSpPr>
          <p:cNvPr id="6" name="Footer Placeholder 5">
            <a:extLst>
              <a:ext uri="{FF2B5EF4-FFF2-40B4-BE49-F238E27FC236}">
                <a16:creationId xmlns:a16="http://schemas.microsoft.com/office/drawing/2014/main" id="{FD3DDEB5-756C-AD41-BD5F-FC847BD6C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B5D6F-373C-2B48-97B6-EDE72AF83891}"/>
              </a:ext>
            </a:extLst>
          </p:cNvPr>
          <p:cNvSpPr>
            <a:spLocks noGrp="1"/>
          </p:cNvSpPr>
          <p:nvPr>
            <p:ph type="sldNum" sz="quarter" idx="12"/>
          </p:nvPr>
        </p:nvSpPr>
        <p:spPr/>
        <p:txBody>
          <a:bodyPr/>
          <a:lstStyle/>
          <a:p>
            <a:fld id="{57CF4D84-01E1-224D-93AF-453A679DF8DC}" type="slidenum">
              <a:rPr lang="en-US" smtClean="0"/>
              <a:t>‹#›</a:t>
            </a:fld>
            <a:endParaRPr lang="en-US"/>
          </a:p>
        </p:txBody>
      </p:sp>
    </p:spTree>
    <p:extLst>
      <p:ext uri="{BB962C8B-B14F-4D97-AF65-F5344CB8AC3E}">
        <p14:creationId xmlns:p14="http://schemas.microsoft.com/office/powerpoint/2010/main" val="596686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C3BC-9838-B343-83FF-9BFAF23D50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2319F2-484F-E54D-8EFA-7617ED699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57909-E99C-BA47-B512-CC87225C2D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78A6B9-773C-5F44-A18C-A81AAC6E2B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BB6A62-AAB2-8F4A-9BA8-DCB72603D1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4DD387-B0D7-EE47-869C-025DD66078BD}"/>
              </a:ext>
            </a:extLst>
          </p:cNvPr>
          <p:cNvSpPr>
            <a:spLocks noGrp="1"/>
          </p:cNvSpPr>
          <p:nvPr>
            <p:ph type="dt" sz="half" idx="10"/>
          </p:nvPr>
        </p:nvSpPr>
        <p:spPr/>
        <p:txBody>
          <a:bodyPr/>
          <a:lstStyle/>
          <a:p>
            <a:fld id="{E7D4455E-BDED-C742-BEB1-2976A0E71C96}" type="datetimeFigureOut">
              <a:rPr lang="en-US" smtClean="0"/>
              <a:t>5/29/20</a:t>
            </a:fld>
            <a:endParaRPr lang="en-US"/>
          </a:p>
        </p:txBody>
      </p:sp>
      <p:sp>
        <p:nvSpPr>
          <p:cNvPr id="8" name="Footer Placeholder 7">
            <a:extLst>
              <a:ext uri="{FF2B5EF4-FFF2-40B4-BE49-F238E27FC236}">
                <a16:creationId xmlns:a16="http://schemas.microsoft.com/office/drawing/2014/main" id="{281147DD-E50C-5D48-8244-6263066EFE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7141BB-1DA2-A045-81A5-2CDB994608E9}"/>
              </a:ext>
            </a:extLst>
          </p:cNvPr>
          <p:cNvSpPr>
            <a:spLocks noGrp="1"/>
          </p:cNvSpPr>
          <p:nvPr>
            <p:ph type="sldNum" sz="quarter" idx="12"/>
          </p:nvPr>
        </p:nvSpPr>
        <p:spPr/>
        <p:txBody>
          <a:bodyPr/>
          <a:lstStyle/>
          <a:p>
            <a:fld id="{57CF4D84-01E1-224D-93AF-453A679DF8DC}" type="slidenum">
              <a:rPr lang="en-US" smtClean="0"/>
              <a:t>‹#›</a:t>
            </a:fld>
            <a:endParaRPr lang="en-US"/>
          </a:p>
        </p:txBody>
      </p:sp>
    </p:spTree>
    <p:extLst>
      <p:ext uri="{BB962C8B-B14F-4D97-AF65-F5344CB8AC3E}">
        <p14:creationId xmlns:p14="http://schemas.microsoft.com/office/powerpoint/2010/main" val="210059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C105-9BD5-B046-8139-9CAD223237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BB57-53CF-E345-BD01-9D42DCD7020B}"/>
              </a:ext>
            </a:extLst>
          </p:cNvPr>
          <p:cNvSpPr>
            <a:spLocks noGrp="1"/>
          </p:cNvSpPr>
          <p:nvPr>
            <p:ph type="dt" sz="half" idx="10"/>
          </p:nvPr>
        </p:nvSpPr>
        <p:spPr/>
        <p:txBody>
          <a:bodyPr/>
          <a:lstStyle/>
          <a:p>
            <a:fld id="{E7D4455E-BDED-C742-BEB1-2976A0E71C96}" type="datetimeFigureOut">
              <a:rPr lang="en-US" smtClean="0"/>
              <a:t>5/29/20</a:t>
            </a:fld>
            <a:endParaRPr lang="en-US"/>
          </a:p>
        </p:txBody>
      </p:sp>
      <p:sp>
        <p:nvSpPr>
          <p:cNvPr id="4" name="Footer Placeholder 3">
            <a:extLst>
              <a:ext uri="{FF2B5EF4-FFF2-40B4-BE49-F238E27FC236}">
                <a16:creationId xmlns:a16="http://schemas.microsoft.com/office/drawing/2014/main" id="{4B0E3D02-0A81-9D41-ADBF-9951C2565D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FB2839-C1FF-444B-A29D-B64A2DCBBC16}"/>
              </a:ext>
            </a:extLst>
          </p:cNvPr>
          <p:cNvSpPr>
            <a:spLocks noGrp="1"/>
          </p:cNvSpPr>
          <p:nvPr>
            <p:ph type="sldNum" sz="quarter" idx="12"/>
          </p:nvPr>
        </p:nvSpPr>
        <p:spPr/>
        <p:txBody>
          <a:bodyPr/>
          <a:lstStyle/>
          <a:p>
            <a:fld id="{57CF4D84-01E1-224D-93AF-453A679DF8DC}" type="slidenum">
              <a:rPr lang="en-US" smtClean="0"/>
              <a:t>‹#›</a:t>
            </a:fld>
            <a:endParaRPr lang="en-US"/>
          </a:p>
        </p:txBody>
      </p:sp>
    </p:spTree>
    <p:extLst>
      <p:ext uri="{BB962C8B-B14F-4D97-AF65-F5344CB8AC3E}">
        <p14:creationId xmlns:p14="http://schemas.microsoft.com/office/powerpoint/2010/main" val="94812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682A9E-6521-334A-9D43-1B8BDA832A45}"/>
              </a:ext>
            </a:extLst>
          </p:cNvPr>
          <p:cNvSpPr>
            <a:spLocks noGrp="1"/>
          </p:cNvSpPr>
          <p:nvPr>
            <p:ph type="dt" sz="half" idx="10"/>
          </p:nvPr>
        </p:nvSpPr>
        <p:spPr/>
        <p:txBody>
          <a:bodyPr/>
          <a:lstStyle/>
          <a:p>
            <a:fld id="{E7D4455E-BDED-C742-BEB1-2976A0E71C96}" type="datetimeFigureOut">
              <a:rPr lang="en-US" smtClean="0"/>
              <a:t>5/29/20</a:t>
            </a:fld>
            <a:endParaRPr lang="en-US"/>
          </a:p>
        </p:txBody>
      </p:sp>
      <p:sp>
        <p:nvSpPr>
          <p:cNvPr id="3" name="Footer Placeholder 2">
            <a:extLst>
              <a:ext uri="{FF2B5EF4-FFF2-40B4-BE49-F238E27FC236}">
                <a16:creationId xmlns:a16="http://schemas.microsoft.com/office/drawing/2014/main" id="{880AE2C5-E551-3B4E-A3BC-598A86EA0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F34A62-B18A-8142-9B0A-3682556A3B8A}"/>
              </a:ext>
            </a:extLst>
          </p:cNvPr>
          <p:cNvSpPr>
            <a:spLocks noGrp="1"/>
          </p:cNvSpPr>
          <p:nvPr>
            <p:ph type="sldNum" sz="quarter" idx="12"/>
          </p:nvPr>
        </p:nvSpPr>
        <p:spPr/>
        <p:txBody>
          <a:bodyPr/>
          <a:lstStyle/>
          <a:p>
            <a:fld id="{57CF4D84-01E1-224D-93AF-453A679DF8DC}" type="slidenum">
              <a:rPr lang="en-US" smtClean="0"/>
              <a:t>‹#›</a:t>
            </a:fld>
            <a:endParaRPr lang="en-US"/>
          </a:p>
        </p:txBody>
      </p:sp>
    </p:spTree>
    <p:extLst>
      <p:ext uri="{BB962C8B-B14F-4D97-AF65-F5344CB8AC3E}">
        <p14:creationId xmlns:p14="http://schemas.microsoft.com/office/powerpoint/2010/main" val="2457627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AF75-AF56-B440-841C-003CFFE71E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0B946B-6235-884A-82D3-1246E1EA69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F63FB0-DEF2-D04B-8F32-7C1AA7F76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C34AC-5347-A241-B2AE-C94D185D7ADB}"/>
              </a:ext>
            </a:extLst>
          </p:cNvPr>
          <p:cNvSpPr>
            <a:spLocks noGrp="1"/>
          </p:cNvSpPr>
          <p:nvPr>
            <p:ph type="dt" sz="half" idx="10"/>
          </p:nvPr>
        </p:nvSpPr>
        <p:spPr/>
        <p:txBody>
          <a:bodyPr/>
          <a:lstStyle/>
          <a:p>
            <a:fld id="{E7D4455E-BDED-C742-BEB1-2976A0E71C96}" type="datetimeFigureOut">
              <a:rPr lang="en-US" smtClean="0"/>
              <a:t>5/29/20</a:t>
            </a:fld>
            <a:endParaRPr lang="en-US"/>
          </a:p>
        </p:txBody>
      </p:sp>
      <p:sp>
        <p:nvSpPr>
          <p:cNvPr id="6" name="Footer Placeholder 5">
            <a:extLst>
              <a:ext uri="{FF2B5EF4-FFF2-40B4-BE49-F238E27FC236}">
                <a16:creationId xmlns:a16="http://schemas.microsoft.com/office/drawing/2014/main" id="{DE8BB013-9824-A848-A295-265F43BB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E0A9B-5F33-044D-8A13-E180C744CB9A}"/>
              </a:ext>
            </a:extLst>
          </p:cNvPr>
          <p:cNvSpPr>
            <a:spLocks noGrp="1"/>
          </p:cNvSpPr>
          <p:nvPr>
            <p:ph type="sldNum" sz="quarter" idx="12"/>
          </p:nvPr>
        </p:nvSpPr>
        <p:spPr/>
        <p:txBody>
          <a:bodyPr/>
          <a:lstStyle/>
          <a:p>
            <a:fld id="{57CF4D84-01E1-224D-93AF-453A679DF8DC}" type="slidenum">
              <a:rPr lang="en-US" smtClean="0"/>
              <a:t>‹#›</a:t>
            </a:fld>
            <a:endParaRPr lang="en-US"/>
          </a:p>
        </p:txBody>
      </p:sp>
    </p:spTree>
    <p:extLst>
      <p:ext uri="{BB962C8B-B14F-4D97-AF65-F5344CB8AC3E}">
        <p14:creationId xmlns:p14="http://schemas.microsoft.com/office/powerpoint/2010/main" val="130750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4ECED-4A84-DE47-BA3B-8F5C86A8BD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2D4531-2443-3E41-8941-83BDFC0AE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7BB1FE-6242-084D-8FB0-A5F4AD212D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1AFC2-0826-4448-8143-8373944DD2DE}"/>
              </a:ext>
            </a:extLst>
          </p:cNvPr>
          <p:cNvSpPr>
            <a:spLocks noGrp="1"/>
          </p:cNvSpPr>
          <p:nvPr>
            <p:ph type="dt" sz="half" idx="10"/>
          </p:nvPr>
        </p:nvSpPr>
        <p:spPr/>
        <p:txBody>
          <a:bodyPr/>
          <a:lstStyle/>
          <a:p>
            <a:fld id="{E7D4455E-BDED-C742-BEB1-2976A0E71C96}" type="datetimeFigureOut">
              <a:rPr lang="en-US" smtClean="0"/>
              <a:t>5/29/20</a:t>
            </a:fld>
            <a:endParaRPr lang="en-US"/>
          </a:p>
        </p:txBody>
      </p:sp>
      <p:sp>
        <p:nvSpPr>
          <p:cNvPr id="6" name="Footer Placeholder 5">
            <a:extLst>
              <a:ext uri="{FF2B5EF4-FFF2-40B4-BE49-F238E27FC236}">
                <a16:creationId xmlns:a16="http://schemas.microsoft.com/office/drawing/2014/main" id="{6048BCBC-785A-F94C-91A0-348A28B5F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AA2BF-6663-D244-9C9C-15FB0AE4702B}"/>
              </a:ext>
            </a:extLst>
          </p:cNvPr>
          <p:cNvSpPr>
            <a:spLocks noGrp="1"/>
          </p:cNvSpPr>
          <p:nvPr>
            <p:ph type="sldNum" sz="quarter" idx="12"/>
          </p:nvPr>
        </p:nvSpPr>
        <p:spPr/>
        <p:txBody>
          <a:bodyPr/>
          <a:lstStyle/>
          <a:p>
            <a:fld id="{57CF4D84-01E1-224D-93AF-453A679DF8DC}" type="slidenum">
              <a:rPr lang="en-US" smtClean="0"/>
              <a:t>‹#›</a:t>
            </a:fld>
            <a:endParaRPr lang="en-US"/>
          </a:p>
        </p:txBody>
      </p:sp>
    </p:spTree>
    <p:extLst>
      <p:ext uri="{BB962C8B-B14F-4D97-AF65-F5344CB8AC3E}">
        <p14:creationId xmlns:p14="http://schemas.microsoft.com/office/powerpoint/2010/main" val="737766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61C9E0-16C4-694D-8BBA-5CA51694A6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1816DC-A940-984B-91BC-52FDFBF3D2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D03B6-6440-E448-B367-B12432630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4455E-BDED-C742-BEB1-2976A0E71C96}" type="datetimeFigureOut">
              <a:rPr lang="en-US" smtClean="0"/>
              <a:t>5/29/20</a:t>
            </a:fld>
            <a:endParaRPr lang="en-US"/>
          </a:p>
        </p:txBody>
      </p:sp>
      <p:sp>
        <p:nvSpPr>
          <p:cNvPr id="5" name="Footer Placeholder 4">
            <a:extLst>
              <a:ext uri="{FF2B5EF4-FFF2-40B4-BE49-F238E27FC236}">
                <a16:creationId xmlns:a16="http://schemas.microsoft.com/office/drawing/2014/main" id="{F82A082D-BC4D-DB44-8ABC-0D30A07F96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F8DC2B-AD7C-2F40-9C86-F82B612474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F4D84-01E1-224D-93AF-453A679DF8DC}" type="slidenum">
              <a:rPr lang="en-US" smtClean="0"/>
              <a:t>‹#›</a:t>
            </a:fld>
            <a:endParaRPr lang="en-US"/>
          </a:p>
        </p:txBody>
      </p:sp>
    </p:spTree>
    <p:extLst>
      <p:ext uri="{BB962C8B-B14F-4D97-AF65-F5344CB8AC3E}">
        <p14:creationId xmlns:p14="http://schemas.microsoft.com/office/powerpoint/2010/main" val="1933153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mailto:Rachel.wrightjunio@dpi.nc.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4" name="Picture 15363">
            <a:extLst>
              <a:ext uri="{FF2B5EF4-FFF2-40B4-BE49-F238E27FC236}">
                <a16:creationId xmlns:a16="http://schemas.microsoft.com/office/drawing/2014/main" id="{253A79D4-E204-4E2A-87F0-32DA81C43CF7}"/>
              </a:ext>
            </a:extLst>
          </p:cNvPr>
          <p:cNvPicPr>
            <a:picLocks noChangeAspect="1"/>
          </p:cNvPicPr>
          <p:nvPr/>
        </p:nvPicPr>
        <p:blipFill rotWithShape="1">
          <a:blip r:embed="rId3"/>
          <a:srcRect l="28426" r="26439" b="-1"/>
          <a:stretch/>
        </p:blipFill>
        <p:spPr>
          <a:xfrm>
            <a:off x="20" y="10"/>
            <a:ext cx="4637226" cy="6857990"/>
          </a:xfrm>
          <a:prstGeom prst="rect">
            <a:avLst/>
          </a:prstGeom>
        </p:spPr>
      </p:pic>
      <p:sp>
        <p:nvSpPr>
          <p:cNvPr id="72" name="Rectangle 71">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1" name="Rectangle 2">
            <a:extLst>
              <a:ext uri="{FF2B5EF4-FFF2-40B4-BE49-F238E27FC236}">
                <a16:creationId xmlns:a16="http://schemas.microsoft.com/office/drawing/2014/main" id="{EC687F41-B568-9E43-8E32-BDF63D292986}"/>
              </a:ext>
            </a:extLst>
          </p:cNvPr>
          <p:cNvSpPr>
            <a:spLocks noGrp="1" noChangeArrowheads="1"/>
          </p:cNvSpPr>
          <p:nvPr>
            <p:ph type="ctrTitle"/>
          </p:nvPr>
        </p:nvSpPr>
        <p:spPr>
          <a:xfrm>
            <a:off x="5277328" y="640082"/>
            <a:ext cx="6274591" cy="3351602"/>
          </a:xfrm>
        </p:spPr>
        <p:txBody>
          <a:bodyPr>
            <a:normAutofit/>
          </a:bodyPr>
          <a:lstStyle/>
          <a:p>
            <a:pPr algn="l" eaLnBrk="1" hangingPunct="1"/>
            <a:r>
              <a:rPr lang="en-US" altLang="en-US" sz="5600">
                <a:solidFill>
                  <a:schemeClr val="bg1"/>
                </a:solidFill>
              </a:rPr>
              <a:t>Migrant Student Information Exchange (MSIX): A Tool for School Staff  </a:t>
            </a:r>
          </a:p>
        </p:txBody>
      </p:sp>
      <p:sp>
        <p:nvSpPr>
          <p:cNvPr id="15362" name="Rectangle 3">
            <a:extLst>
              <a:ext uri="{FF2B5EF4-FFF2-40B4-BE49-F238E27FC236}">
                <a16:creationId xmlns:a16="http://schemas.microsoft.com/office/drawing/2014/main" id="{7B992CB8-025B-644F-B8A0-9265249CA061}"/>
              </a:ext>
            </a:extLst>
          </p:cNvPr>
          <p:cNvSpPr>
            <a:spLocks noGrp="1" noChangeArrowheads="1"/>
          </p:cNvSpPr>
          <p:nvPr>
            <p:ph type="subTitle" idx="1"/>
          </p:nvPr>
        </p:nvSpPr>
        <p:spPr>
          <a:xfrm>
            <a:off x="5277327" y="4156276"/>
            <a:ext cx="6274592" cy="2061645"/>
          </a:xfrm>
        </p:spPr>
        <p:txBody>
          <a:bodyPr>
            <a:normAutofit/>
          </a:bodyPr>
          <a:lstStyle/>
          <a:p>
            <a:pPr algn="l" eaLnBrk="1" hangingPunct="1"/>
            <a:r>
              <a:rPr lang="en-US" altLang="en-US" sz="2200">
                <a:solidFill>
                  <a:schemeClr val="bg1"/>
                </a:solidFill>
              </a:rPr>
              <a:t>NC DPI- Migrant Education Program </a:t>
            </a:r>
          </a:p>
          <a:p>
            <a:pPr algn="l" eaLnBrk="1" hangingPunct="1"/>
            <a:r>
              <a:rPr lang="en-US" altLang="en-US" sz="2200">
                <a:solidFill>
                  <a:schemeClr val="bg1"/>
                </a:solidFill>
              </a:rPr>
              <a:t>Division of Federal Program Monitoring and Support</a:t>
            </a:r>
          </a:p>
          <a:p>
            <a:pPr algn="l" eaLnBrk="1" hangingPunct="1"/>
            <a:endParaRPr lang="en-US" altLang="en-US" sz="2200">
              <a:solidFill>
                <a:schemeClr val="bg1"/>
              </a:solidFill>
            </a:endParaRPr>
          </a:p>
          <a:p>
            <a:pPr algn="l" eaLnBrk="1" hangingPunct="1"/>
            <a:r>
              <a:rPr lang="en-US" altLang="en-US" sz="2200">
                <a:solidFill>
                  <a:schemeClr val="bg1"/>
                </a:solidFill>
              </a:rPr>
              <a:t>Updated May 2020</a:t>
            </a:r>
          </a:p>
        </p:txBody>
      </p:sp>
    </p:spTree>
    <p:extLst>
      <p:ext uri="{BB962C8B-B14F-4D97-AF65-F5344CB8AC3E}">
        <p14:creationId xmlns:p14="http://schemas.microsoft.com/office/powerpoint/2010/main" val="900011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4B0A7547-2C4C-AA4F-B852-6187E61246DC}"/>
              </a:ext>
            </a:extLst>
          </p:cNvPr>
          <p:cNvSpPr>
            <a:spLocks noGrp="1" noChangeArrowheads="1"/>
          </p:cNvSpPr>
          <p:nvPr>
            <p:ph type="title"/>
          </p:nvPr>
        </p:nvSpPr>
        <p:spPr>
          <a:xfrm>
            <a:off x="6289158" y="803325"/>
            <a:ext cx="5259707" cy="1325563"/>
          </a:xfrm>
        </p:spPr>
        <p:txBody>
          <a:bodyPr vert="horz" lIns="91440" tIns="45720" rIns="91440" bIns="45720" rtlCol="0" anchor="ctr">
            <a:normAutofit/>
          </a:bodyPr>
          <a:lstStyle/>
          <a:p>
            <a:r>
              <a:rPr lang="en-US" altLang="en-US"/>
              <a:t>Using MSIX as a Recruiter</a:t>
            </a:r>
          </a:p>
        </p:txBody>
      </p:sp>
      <p:sp>
        <p:nvSpPr>
          <p:cNvPr id="73" name="Freeform: Shape 72">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4275" name="Content Placeholder 5">
            <a:extLst>
              <a:ext uri="{FF2B5EF4-FFF2-40B4-BE49-F238E27FC236}">
                <a16:creationId xmlns:a16="http://schemas.microsoft.com/office/drawing/2014/main" id="{2328B43A-381C-7643-AF3B-7AA2AF72F680}"/>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7441" r="26392" b="-1"/>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3" name="Content Placeholder 2">
            <a:extLst>
              <a:ext uri="{FF2B5EF4-FFF2-40B4-BE49-F238E27FC236}">
                <a16:creationId xmlns:a16="http://schemas.microsoft.com/office/drawing/2014/main" id="{21C06A92-F875-074E-8B90-DAF1573BE29F}"/>
              </a:ext>
            </a:extLst>
          </p:cNvPr>
          <p:cNvSpPr>
            <a:spLocks noGrp="1" noChangeArrowheads="1"/>
          </p:cNvSpPr>
          <p:nvPr>
            <p:ph sz="half" idx="1"/>
          </p:nvPr>
        </p:nvSpPr>
        <p:spPr>
          <a:xfrm>
            <a:off x="6289158" y="2279018"/>
            <a:ext cx="5259714" cy="3375920"/>
          </a:xfrm>
        </p:spPr>
        <p:txBody>
          <a:bodyPr vert="horz" lIns="91440" tIns="45720" rIns="91440" bIns="45720" rtlCol="0" anchor="t">
            <a:normAutofit/>
          </a:bodyPr>
          <a:lstStyle/>
          <a:p>
            <a:r>
              <a:rPr lang="en-US" altLang="en-US" sz="1800" dirty="0"/>
              <a:t>Send move notifications </a:t>
            </a:r>
          </a:p>
          <a:p>
            <a:r>
              <a:rPr lang="en-US" altLang="en-US" sz="1800" dirty="0"/>
              <a:t>Review past move information </a:t>
            </a:r>
          </a:p>
          <a:p>
            <a:r>
              <a:rPr lang="en-US" altLang="en-US" sz="1800" dirty="0"/>
              <a:t>Review family contact information </a:t>
            </a:r>
          </a:p>
        </p:txBody>
      </p:sp>
    </p:spTree>
    <p:extLst>
      <p:ext uri="{BB962C8B-B14F-4D97-AF65-F5344CB8AC3E}">
        <p14:creationId xmlns:p14="http://schemas.microsoft.com/office/powerpoint/2010/main" val="7190637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5299" name="Content Placeholder 5">
            <a:extLst>
              <a:ext uri="{FF2B5EF4-FFF2-40B4-BE49-F238E27FC236}">
                <a16:creationId xmlns:a16="http://schemas.microsoft.com/office/drawing/2014/main" id="{3E70C5E4-C160-AE43-80D5-6A22B3908C7F}"/>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 b="26624"/>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72" name="Freeform: Shape 71">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4" name="Freeform: Shape 73">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297" name="Title 1">
            <a:extLst>
              <a:ext uri="{FF2B5EF4-FFF2-40B4-BE49-F238E27FC236}">
                <a16:creationId xmlns:a16="http://schemas.microsoft.com/office/drawing/2014/main" id="{DDC7BFEB-C5F6-014B-8DE8-A960C0F7D4FC}"/>
              </a:ext>
            </a:extLst>
          </p:cNvPr>
          <p:cNvSpPr>
            <a:spLocks noGrp="1" noChangeArrowheads="1"/>
          </p:cNvSpPr>
          <p:nvPr>
            <p:ph type="title"/>
          </p:nvPr>
        </p:nvSpPr>
        <p:spPr>
          <a:xfrm>
            <a:off x="804673" y="1396289"/>
            <a:ext cx="4782458" cy="1325563"/>
          </a:xfrm>
        </p:spPr>
        <p:txBody>
          <a:bodyPr vert="horz" lIns="91440" tIns="45720" rIns="91440" bIns="45720" rtlCol="0" anchor="ctr">
            <a:normAutofit/>
          </a:bodyPr>
          <a:lstStyle/>
          <a:p>
            <a:r>
              <a:rPr lang="en-US" altLang="en-US" sz="3400"/>
              <a:t>Using MSIX as a Counselor/Data Specialist</a:t>
            </a:r>
          </a:p>
        </p:txBody>
      </p:sp>
      <p:sp>
        <p:nvSpPr>
          <p:cNvPr id="3" name="Content Placeholder 2">
            <a:extLst>
              <a:ext uri="{FF2B5EF4-FFF2-40B4-BE49-F238E27FC236}">
                <a16:creationId xmlns:a16="http://schemas.microsoft.com/office/drawing/2014/main" id="{2E739C2B-3B3D-A243-B63E-F02AB0982D1D}"/>
              </a:ext>
            </a:extLst>
          </p:cNvPr>
          <p:cNvSpPr>
            <a:spLocks noGrp="1" noChangeArrowheads="1"/>
          </p:cNvSpPr>
          <p:nvPr>
            <p:ph sz="half" idx="1"/>
          </p:nvPr>
        </p:nvSpPr>
        <p:spPr>
          <a:xfrm>
            <a:off x="804672" y="2871982"/>
            <a:ext cx="4782458" cy="3181684"/>
          </a:xfrm>
        </p:spPr>
        <p:txBody>
          <a:bodyPr vert="horz" lIns="91440" tIns="45720" rIns="91440" bIns="45720" rtlCol="0" anchor="t">
            <a:normAutofit/>
          </a:bodyPr>
          <a:lstStyle/>
          <a:p>
            <a:r>
              <a:rPr lang="en-US" altLang="en-US" sz="1800"/>
              <a:t>Send a move notification </a:t>
            </a:r>
          </a:p>
          <a:p>
            <a:r>
              <a:rPr lang="en-US" altLang="en-US" sz="1800"/>
              <a:t>View student’s immunization records</a:t>
            </a:r>
          </a:p>
          <a:p>
            <a:r>
              <a:rPr lang="en-US" altLang="en-US" sz="1800"/>
              <a:t>View special needs/circumstances markers </a:t>
            </a:r>
          </a:p>
          <a:p>
            <a:r>
              <a:rPr lang="en-US" altLang="en-US" sz="1800"/>
              <a:t>Obtain correct student demographic information</a:t>
            </a:r>
          </a:p>
          <a:p>
            <a:r>
              <a:rPr lang="en-US" altLang="en-US" sz="1800"/>
              <a:t>View student’s enrollment and course history </a:t>
            </a:r>
          </a:p>
          <a:p>
            <a:r>
              <a:rPr lang="en-US" altLang="en-US" sz="1800"/>
              <a:t>View student’s assessment history</a:t>
            </a:r>
          </a:p>
        </p:txBody>
      </p:sp>
    </p:spTree>
    <p:extLst>
      <p:ext uri="{BB962C8B-B14F-4D97-AF65-F5344CB8AC3E}">
        <p14:creationId xmlns:p14="http://schemas.microsoft.com/office/powerpoint/2010/main" val="13071360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6323" name="Content Placeholder 5">
            <a:extLst>
              <a:ext uri="{FF2B5EF4-FFF2-40B4-BE49-F238E27FC236}">
                <a16:creationId xmlns:a16="http://schemas.microsoft.com/office/drawing/2014/main" id="{4DAAD69F-D754-B344-8535-365EE67AC4C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0294" r="13045"/>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72" name="Freeform: Shape 71">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4" name="Freeform: Shape 73">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321" name="Title 1">
            <a:extLst>
              <a:ext uri="{FF2B5EF4-FFF2-40B4-BE49-F238E27FC236}">
                <a16:creationId xmlns:a16="http://schemas.microsoft.com/office/drawing/2014/main" id="{A36F41F1-B720-3744-B8E7-80A26CA28DC2}"/>
              </a:ext>
            </a:extLst>
          </p:cNvPr>
          <p:cNvSpPr>
            <a:spLocks noGrp="1" noChangeArrowheads="1"/>
          </p:cNvSpPr>
          <p:nvPr>
            <p:ph type="title"/>
          </p:nvPr>
        </p:nvSpPr>
        <p:spPr>
          <a:xfrm>
            <a:off x="6801436" y="1396289"/>
            <a:ext cx="4819952" cy="1325563"/>
          </a:xfrm>
        </p:spPr>
        <p:txBody>
          <a:bodyPr vert="horz" lIns="91440" tIns="45720" rIns="91440" bIns="45720" rtlCol="0" anchor="ctr">
            <a:normAutofit/>
          </a:bodyPr>
          <a:lstStyle/>
          <a:p>
            <a:r>
              <a:rPr lang="en-US" altLang="en-US" sz="3400"/>
              <a:t>Using MSIX as a Liaison/Migrant Advocate </a:t>
            </a:r>
          </a:p>
        </p:txBody>
      </p:sp>
      <p:sp>
        <p:nvSpPr>
          <p:cNvPr id="3" name="Content Placeholder 2">
            <a:extLst>
              <a:ext uri="{FF2B5EF4-FFF2-40B4-BE49-F238E27FC236}">
                <a16:creationId xmlns:a16="http://schemas.microsoft.com/office/drawing/2014/main" id="{DB2C40E0-C2B7-2B45-BCFF-18246F9E1F0C}"/>
              </a:ext>
            </a:extLst>
          </p:cNvPr>
          <p:cNvSpPr>
            <a:spLocks noGrp="1" noChangeArrowheads="1"/>
          </p:cNvSpPr>
          <p:nvPr>
            <p:ph sz="half" idx="1"/>
          </p:nvPr>
        </p:nvSpPr>
        <p:spPr>
          <a:xfrm>
            <a:off x="6801435" y="2871982"/>
            <a:ext cx="4819951" cy="3181684"/>
          </a:xfrm>
        </p:spPr>
        <p:txBody>
          <a:bodyPr vert="horz" lIns="91440" tIns="45720" rIns="91440" bIns="45720" rtlCol="0" anchor="t">
            <a:normAutofit/>
          </a:bodyPr>
          <a:lstStyle/>
          <a:p>
            <a:r>
              <a:rPr lang="en-US" altLang="en-US" sz="1800" dirty="0"/>
              <a:t>Send move notifications</a:t>
            </a:r>
          </a:p>
          <a:p>
            <a:r>
              <a:rPr lang="en-US" altLang="en-US" sz="1800" dirty="0"/>
              <a:t>Research student record to determine any special needs </a:t>
            </a:r>
          </a:p>
          <a:p>
            <a:r>
              <a:rPr lang="en-US" altLang="en-US" sz="1800" dirty="0"/>
              <a:t>View student enrollment and assessment history to ensure appropriate grade and course placement</a:t>
            </a:r>
          </a:p>
          <a:p>
            <a:r>
              <a:rPr lang="en-US" altLang="en-US" sz="1800" dirty="0"/>
              <a:t>Use data to plan for MEP-specific services </a:t>
            </a:r>
          </a:p>
        </p:txBody>
      </p:sp>
    </p:spTree>
    <p:extLst>
      <p:ext uri="{BB962C8B-B14F-4D97-AF65-F5344CB8AC3E}">
        <p14:creationId xmlns:p14="http://schemas.microsoft.com/office/powerpoint/2010/main" val="15779435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F377-7C09-6F4C-B58B-E546382C8D17}"/>
              </a:ext>
            </a:extLst>
          </p:cNvPr>
          <p:cNvSpPr>
            <a:spLocks noGrp="1"/>
          </p:cNvSpPr>
          <p:nvPr>
            <p:ph type="title"/>
          </p:nvPr>
        </p:nvSpPr>
        <p:spPr/>
        <p:txBody>
          <a:bodyPr/>
          <a:lstStyle/>
          <a:p>
            <a:r>
              <a:rPr lang="en-US" dirty="0"/>
              <a:t>Primary User Administrator</a:t>
            </a:r>
          </a:p>
        </p:txBody>
      </p:sp>
      <p:pic>
        <p:nvPicPr>
          <p:cNvPr id="5" name="Picture 2">
            <a:extLst>
              <a:ext uri="{FF2B5EF4-FFF2-40B4-BE49-F238E27FC236}">
                <a16:creationId xmlns:a16="http://schemas.microsoft.com/office/drawing/2014/main" id="{2D7D13D0-9F91-3F49-98DD-145C6C15262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54967" y="1933178"/>
            <a:ext cx="8757358" cy="299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383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22BB9-C978-B74B-8DB5-5A4516191F5A}"/>
              </a:ext>
            </a:extLst>
          </p:cNvPr>
          <p:cNvSpPr>
            <a:spLocks noGrp="1"/>
          </p:cNvSpPr>
          <p:nvPr>
            <p:ph type="title"/>
          </p:nvPr>
        </p:nvSpPr>
        <p:spPr/>
        <p:txBody>
          <a:bodyPr/>
          <a:lstStyle/>
          <a:p>
            <a:r>
              <a:rPr lang="en-US" dirty="0"/>
              <a:t>District Data Administrator User</a:t>
            </a:r>
          </a:p>
        </p:txBody>
      </p:sp>
      <p:pic>
        <p:nvPicPr>
          <p:cNvPr id="25602" name="Picture 2">
            <a:extLst>
              <a:ext uri="{FF2B5EF4-FFF2-40B4-BE49-F238E27FC236}">
                <a16:creationId xmlns:a16="http://schemas.microsoft.com/office/drawing/2014/main" id="{264FC4A9-51C1-2945-A1AE-34B77B40B6F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27943" y="2916237"/>
            <a:ext cx="9536113" cy="22749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810B707-3790-4C45-A367-4E7A571FD137}"/>
              </a:ext>
            </a:extLst>
          </p:cNvPr>
          <p:cNvPicPr>
            <a:picLocks noChangeAspect="1"/>
          </p:cNvPicPr>
          <p:nvPr/>
        </p:nvPicPr>
        <p:blipFill>
          <a:blip r:embed="rId3"/>
          <a:stretch>
            <a:fillRect/>
          </a:stretch>
        </p:blipFill>
        <p:spPr>
          <a:xfrm>
            <a:off x="1327943" y="2103437"/>
            <a:ext cx="9536113" cy="812800"/>
          </a:xfrm>
          <a:prstGeom prst="rect">
            <a:avLst/>
          </a:prstGeom>
        </p:spPr>
      </p:pic>
      <p:sp>
        <p:nvSpPr>
          <p:cNvPr id="13" name="Right Arrow 12">
            <a:extLst>
              <a:ext uri="{FF2B5EF4-FFF2-40B4-BE49-F238E27FC236}">
                <a16:creationId xmlns:a16="http://schemas.microsoft.com/office/drawing/2014/main" id="{39DC7681-C44B-0C48-A539-732B8947E7AE}"/>
              </a:ext>
            </a:extLst>
          </p:cNvPr>
          <p:cNvSpPr/>
          <p:nvPr/>
        </p:nvSpPr>
        <p:spPr>
          <a:xfrm>
            <a:off x="4391378" y="4592533"/>
            <a:ext cx="1106312" cy="182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517BA5FB-137A-DA4B-A2E9-B9E975757DAC}"/>
              </a:ext>
            </a:extLst>
          </p:cNvPr>
          <p:cNvSpPr/>
          <p:nvPr/>
        </p:nvSpPr>
        <p:spPr>
          <a:xfrm>
            <a:off x="4391378" y="3973689"/>
            <a:ext cx="1106312" cy="172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48DE4054-DECB-2447-B626-3B095C4DD7A4}"/>
              </a:ext>
            </a:extLst>
          </p:cNvPr>
          <p:cNvSpPr/>
          <p:nvPr/>
        </p:nvSpPr>
        <p:spPr>
          <a:xfrm>
            <a:off x="4391378" y="4244621"/>
            <a:ext cx="1106312" cy="1826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621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23000"/>
          </a:schemeClr>
        </a:solidFill>
        <a:effectLst/>
      </p:bgPr>
    </p:bg>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BE209B52-12D0-BE41-90F8-DB3878972AE3}"/>
              </a:ext>
            </a:extLst>
          </p:cNvPr>
          <p:cNvSpPr>
            <a:spLocks noGrp="1" noChangeArrowheads="1"/>
          </p:cNvSpPr>
          <p:nvPr>
            <p:ph type="title"/>
          </p:nvPr>
        </p:nvSpPr>
        <p:spPr/>
        <p:txBody>
          <a:bodyPr/>
          <a:lstStyle/>
          <a:p>
            <a:r>
              <a:rPr lang="en-US" altLang="en-US"/>
              <a:t>Data Request </a:t>
            </a:r>
          </a:p>
        </p:txBody>
      </p:sp>
      <p:sp>
        <p:nvSpPr>
          <p:cNvPr id="3" name="Content Placeholder 2">
            <a:extLst>
              <a:ext uri="{FF2B5EF4-FFF2-40B4-BE49-F238E27FC236}">
                <a16:creationId xmlns:a16="http://schemas.microsoft.com/office/drawing/2014/main" id="{249510A7-06FF-3848-9379-77625BC80E19}"/>
              </a:ext>
            </a:extLst>
          </p:cNvPr>
          <p:cNvSpPr>
            <a:spLocks noGrp="1" noChangeArrowheads="1"/>
          </p:cNvSpPr>
          <p:nvPr>
            <p:ph sz="half" idx="1"/>
          </p:nvPr>
        </p:nvSpPr>
        <p:spPr/>
        <p:txBody>
          <a:bodyPr/>
          <a:lstStyle/>
          <a:p>
            <a:r>
              <a:rPr lang="en-US" altLang="en-US" dirty="0"/>
              <a:t>States </a:t>
            </a:r>
            <a:r>
              <a:rPr lang="en-US" altLang="en-US" i="1" dirty="0"/>
              <a:t>must </a:t>
            </a:r>
            <a:r>
              <a:rPr lang="en-US" altLang="en-US" dirty="0"/>
              <a:t>respond to data requests within 10 working days</a:t>
            </a:r>
          </a:p>
          <a:p>
            <a:r>
              <a:rPr lang="en-US" altLang="en-US" dirty="0"/>
              <a:t>It is acceptable to send a data request when you notice errors or missing information on a student</a:t>
            </a:r>
          </a:p>
        </p:txBody>
      </p:sp>
      <p:pic>
        <p:nvPicPr>
          <p:cNvPr id="69635" name="Content Placeholder 5" descr="MSIX - Google Chrome">
            <a:extLst>
              <a:ext uri="{FF2B5EF4-FFF2-40B4-BE49-F238E27FC236}">
                <a16:creationId xmlns:a16="http://schemas.microsoft.com/office/drawing/2014/main" id="{D81A0834-FEC7-194B-A6B7-9BFCEB25708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0992" b="63004"/>
          <a:stretch>
            <a:fillRect/>
          </a:stretch>
        </p:blipFill>
        <p:spPr>
          <a:xfrm>
            <a:off x="6172202" y="2021541"/>
            <a:ext cx="5486400" cy="2377440"/>
          </a:xfrm>
        </p:spPr>
      </p:pic>
      <p:sp>
        <p:nvSpPr>
          <p:cNvPr id="69636" name="Oval 6">
            <a:extLst>
              <a:ext uri="{FF2B5EF4-FFF2-40B4-BE49-F238E27FC236}">
                <a16:creationId xmlns:a16="http://schemas.microsoft.com/office/drawing/2014/main" id="{961C641D-D13A-4A47-B0A8-6FC8676C73ED}"/>
              </a:ext>
            </a:extLst>
          </p:cNvPr>
          <p:cNvSpPr>
            <a:spLocks noChangeArrowheads="1"/>
          </p:cNvSpPr>
          <p:nvPr/>
        </p:nvSpPr>
        <p:spPr bwMode="auto">
          <a:xfrm>
            <a:off x="8077200" y="3505200"/>
            <a:ext cx="762000" cy="6858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000">
                <a:solidFill>
                  <a:srgbClr val="7F1353"/>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7F1353"/>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7F1353"/>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chemeClr val="tx1"/>
              </a:solidFill>
            </a:endParaRPr>
          </a:p>
        </p:txBody>
      </p:sp>
      <p:sp>
        <p:nvSpPr>
          <p:cNvPr id="69637" name="TextBox 7">
            <a:extLst>
              <a:ext uri="{FF2B5EF4-FFF2-40B4-BE49-F238E27FC236}">
                <a16:creationId xmlns:a16="http://schemas.microsoft.com/office/drawing/2014/main" id="{4392A9BD-07F0-1A49-B01C-7B202926B847}"/>
              </a:ext>
            </a:extLst>
          </p:cNvPr>
          <p:cNvSpPr txBox="1">
            <a:spLocks noChangeArrowheads="1"/>
          </p:cNvSpPr>
          <p:nvPr/>
        </p:nvSpPr>
        <p:spPr bwMode="auto">
          <a:xfrm>
            <a:off x="6660777" y="4831978"/>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rgbClr val="7F1353"/>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7F1353"/>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7F1353"/>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dirty="0">
                <a:solidFill>
                  <a:schemeClr val="tx1"/>
                </a:solidFill>
              </a:rPr>
              <a:t>34 CFR 200.85 (e)</a:t>
            </a:r>
          </a:p>
        </p:txBody>
      </p:sp>
    </p:spTree>
    <p:extLst>
      <p:ext uri="{BB962C8B-B14F-4D97-AF65-F5344CB8AC3E}">
        <p14:creationId xmlns:p14="http://schemas.microsoft.com/office/powerpoint/2010/main" val="2548505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alpha val="6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4B3C61-346D-D548-8F31-1558CFD1BF70}"/>
              </a:ext>
            </a:extLst>
          </p:cNvPr>
          <p:cNvSpPr txBox="1"/>
          <p:nvPr/>
        </p:nvSpPr>
        <p:spPr>
          <a:xfrm>
            <a:off x="2095500" y="304801"/>
            <a:ext cx="7696200" cy="708025"/>
          </a:xfrm>
          <a:prstGeom prst="rect">
            <a:avLst/>
          </a:prstGeom>
          <a:noFill/>
        </p:spPr>
        <p:txBody>
          <a:bodyPr>
            <a:spAutoFit/>
          </a:bodyPr>
          <a:lstStyle/>
          <a:p>
            <a:pPr algn="ctr">
              <a:defRPr/>
            </a:pPr>
            <a:r>
              <a:rPr lang="en-US" sz="4000" dirty="0">
                <a:solidFill>
                  <a:schemeClr val="accent6"/>
                </a:solidFill>
                <a:ea typeface="ヒラギノ角ゴ Pro W3" pitchFamily="1" charset="-128"/>
              </a:rPr>
              <a:t>User Toolbar</a:t>
            </a:r>
          </a:p>
        </p:txBody>
      </p:sp>
      <p:pic>
        <p:nvPicPr>
          <p:cNvPr id="34818" name="Picture 3" descr="A screenshot of a cell phone&#10;&#10;Description automatically generated">
            <a:extLst>
              <a:ext uri="{FF2B5EF4-FFF2-40B4-BE49-F238E27FC236}">
                <a16:creationId xmlns:a16="http://schemas.microsoft.com/office/drawing/2014/main" id="{EBAF4CF9-9F2C-E147-B650-5F0FC4BB3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18" y="1178860"/>
            <a:ext cx="10727535" cy="3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Up Arrow 1">
            <a:extLst>
              <a:ext uri="{FF2B5EF4-FFF2-40B4-BE49-F238E27FC236}">
                <a16:creationId xmlns:a16="http://schemas.microsoft.com/office/drawing/2014/main" id="{DFBCDBBA-39CA-A54D-AA4A-D3916163DD88}"/>
              </a:ext>
            </a:extLst>
          </p:cNvPr>
          <p:cNvSpPr/>
          <p:nvPr/>
        </p:nvSpPr>
        <p:spPr>
          <a:xfrm rot="2518324">
            <a:off x="7773038" y="2817058"/>
            <a:ext cx="829295" cy="751006"/>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00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12191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F533AC-5DEE-C74C-BF9B-804C5AED7B3D}"/>
              </a:ext>
            </a:extLst>
          </p:cNvPr>
          <p:cNvSpPr>
            <a:spLocks noGrp="1"/>
          </p:cNvSpPr>
          <p:nvPr>
            <p:ph type="title"/>
          </p:nvPr>
        </p:nvSpPr>
        <p:spPr>
          <a:xfrm>
            <a:off x="650449" y="4559523"/>
            <a:ext cx="10901471" cy="1236440"/>
          </a:xfrm>
          <a:noFill/>
        </p:spPr>
        <p:txBody>
          <a:bodyPr vert="horz" lIns="91440" tIns="45720" rIns="91440" bIns="45720" rtlCol="0" anchor="b">
            <a:normAutofit/>
          </a:bodyPr>
          <a:lstStyle/>
          <a:p>
            <a:pPr algn="ctr"/>
            <a:r>
              <a:rPr lang="en-US" sz="6000">
                <a:solidFill>
                  <a:schemeClr val="bg1"/>
                </a:solidFill>
              </a:rPr>
              <a:t>Primary Users Reports</a:t>
            </a:r>
          </a:p>
        </p:txBody>
      </p:sp>
      <p:pic>
        <p:nvPicPr>
          <p:cNvPr id="5" name="Content Placeholder 4">
            <a:extLst>
              <a:ext uri="{FF2B5EF4-FFF2-40B4-BE49-F238E27FC236}">
                <a16:creationId xmlns:a16="http://schemas.microsoft.com/office/drawing/2014/main" id="{35B46335-7316-A248-A5E0-8015800011D5}"/>
              </a:ext>
            </a:extLst>
          </p:cNvPr>
          <p:cNvPicPr>
            <a:picLocks noChangeAspect="1"/>
          </p:cNvPicPr>
          <p:nvPr/>
        </p:nvPicPr>
        <p:blipFill rotWithShape="1">
          <a:blip r:embed="rId2"/>
          <a:srcRect b="5381"/>
          <a:stretch/>
        </p:blipFill>
        <p:spPr>
          <a:xfrm>
            <a:off x="20" y="1"/>
            <a:ext cx="12191979" cy="4239482"/>
          </a:xfrm>
          <a:prstGeom prst="rect">
            <a:avLst/>
          </a:prstGeom>
        </p:spPr>
      </p:pic>
    </p:spTree>
    <p:extLst>
      <p:ext uri="{BB962C8B-B14F-4D97-AF65-F5344CB8AC3E}">
        <p14:creationId xmlns:p14="http://schemas.microsoft.com/office/powerpoint/2010/main" val="3720557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5E07E-1F72-3648-B6F7-9660B639476B}"/>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300" dirty="0">
                <a:solidFill>
                  <a:srgbClr val="FFFFFF"/>
                </a:solidFill>
              </a:rPr>
              <a:t>District Data Administrator Users Reports</a:t>
            </a:r>
            <a:br>
              <a:rPr lang="en-US" sz="3300" dirty="0">
                <a:solidFill>
                  <a:srgbClr val="FFFFFF"/>
                </a:solidFill>
              </a:rPr>
            </a:br>
            <a:r>
              <a:rPr lang="en-US" sz="3300" dirty="0">
                <a:solidFill>
                  <a:srgbClr val="FFFFFF"/>
                </a:solidFill>
              </a:rPr>
              <a:t>(40% more) </a:t>
            </a: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3A2AF711-8391-6C44-B5F4-1981D119BA41}"/>
              </a:ext>
            </a:extLst>
          </p:cNvPr>
          <p:cNvPicPr>
            <a:picLocks noGrp="1" noChangeAspect="1"/>
          </p:cNvPicPr>
          <p:nvPr>
            <p:ph idx="1"/>
          </p:nvPr>
        </p:nvPicPr>
        <p:blipFill rotWithShape="1">
          <a:blip r:embed="rId3"/>
          <a:srcRect r="15456"/>
          <a:stretch/>
        </p:blipFill>
        <p:spPr>
          <a:xfrm>
            <a:off x="976251" y="942538"/>
            <a:ext cx="7163222" cy="4808332"/>
          </a:xfrm>
          <a:prstGeom prst="rect">
            <a:avLst/>
          </a:prstGeom>
          <a:effectLst/>
        </p:spPr>
      </p:pic>
      <p:sp>
        <p:nvSpPr>
          <p:cNvPr id="8" name="Multiply 7">
            <a:extLst>
              <a:ext uri="{FF2B5EF4-FFF2-40B4-BE49-F238E27FC236}">
                <a16:creationId xmlns:a16="http://schemas.microsoft.com/office/drawing/2014/main" id="{A92291D5-A973-244A-A44B-3863BEC4C6DC}"/>
              </a:ext>
            </a:extLst>
          </p:cNvPr>
          <p:cNvSpPr/>
          <p:nvPr/>
        </p:nvSpPr>
        <p:spPr>
          <a:xfrm>
            <a:off x="901401" y="5497530"/>
            <a:ext cx="955383" cy="417932"/>
          </a:xfrm>
          <a:prstGeom prst="mathMultiply">
            <a:avLst/>
          </a:prstGeom>
          <a:noFill/>
          <a:ln w="19050">
            <a:solidFill>
              <a:srgbClr val="FF000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a:extLst>
              <a:ext uri="{FF2B5EF4-FFF2-40B4-BE49-F238E27FC236}">
                <a16:creationId xmlns:a16="http://schemas.microsoft.com/office/drawing/2014/main" id="{F82B4783-5D8D-594F-862B-024B290B40DF}"/>
              </a:ext>
            </a:extLst>
          </p:cNvPr>
          <p:cNvSpPr/>
          <p:nvPr/>
        </p:nvSpPr>
        <p:spPr>
          <a:xfrm>
            <a:off x="901401" y="3966547"/>
            <a:ext cx="1030231" cy="417931"/>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a:extLst>
              <a:ext uri="{FF2B5EF4-FFF2-40B4-BE49-F238E27FC236}">
                <a16:creationId xmlns:a16="http://schemas.microsoft.com/office/drawing/2014/main" id="{C7EB61B9-0B87-5D49-86DD-A188AFEE0727}"/>
              </a:ext>
            </a:extLst>
          </p:cNvPr>
          <p:cNvSpPr/>
          <p:nvPr/>
        </p:nvSpPr>
        <p:spPr>
          <a:xfrm>
            <a:off x="976251" y="3120671"/>
            <a:ext cx="880533" cy="338667"/>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y 10">
            <a:extLst>
              <a:ext uri="{FF2B5EF4-FFF2-40B4-BE49-F238E27FC236}">
                <a16:creationId xmlns:a16="http://schemas.microsoft.com/office/drawing/2014/main" id="{C544A208-B93B-F44B-AAF1-80E45C012952}"/>
              </a:ext>
            </a:extLst>
          </p:cNvPr>
          <p:cNvSpPr/>
          <p:nvPr/>
        </p:nvSpPr>
        <p:spPr>
          <a:xfrm>
            <a:off x="3677329" y="3120671"/>
            <a:ext cx="880533" cy="308329"/>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y 12">
            <a:extLst>
              <a:ext uri="{FF2B5EF4-FFF2-40B4-BE49-F238E27FC236}">
                <a16:creationId xmlns:a16="http://schemas.microsoft.com/office/drawing/2014/main" id="{3811B05F-D3E9-6048-89A5-95880E84145C}"/>
              </a:ext>
            </a:extLst>
          </p:cNvPr>
          <p:cNvSpPr/>
          <p:nvPr/>
        </p:nvSpPr>
        <p:spPr>
          <a:xfrm>
            <a:off x="6570133" y="3120671"/>
            <a:ext cx="880533" cy="348898"/>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heckmark">
            <a:extLst>
              <a:ext uri="{FF2B5EF4-FFF2-40B4-BE49-F238E27FC236}">
                <a16:creationId xmlns:a16="http://schemas.microsoft.com/office/drawing/2014/main" id="{AAED891F-D23C-7848-9D3A-BA715072F8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7450" y="1269999"/>
            <a:ext cx="338667" cy="338667"/>
          </a:xfrm>
          <a:prstGeom prst="rect">
            <a:avLst/>
          </a:prstGeom>
        </p:spPr>
      </p:pic>
    </p:spTree>
    <p:extLst>
      <p:ext uri="{BB962C8B-B14F-4D97-AF65-F5344CB8AC3E}">
        <p14:creationId xmlns:p14="http://schemas.microsoft.com/office/powerpoint/2010/main" val="36319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p:tgtEl>
                                          <p:spTgt spid="16"/>
                                        </p:tgtEl>
                                        <p:attrNameLst>
                                          <p:attrName>ppt_y</p:attrName>
                                        </p:attrNameLst>
                                      </p:cBhvr>
                                      <p:tavLst>
                                        <p:tav tm="0">
                                          <p:val>
                                            <p:strVal val="#ppt_y+#ppt_h*1.125000"/>
                                          </p:val>
                                        </p:tav>
                                        <p:tav tm="100000">
                                          <p:val>
                                            <p:strVal val="#ppt_y"/>
                                          </p:val>
                                        </p:tav>
                                      </p:tavLst>
                                    </p:anim>
                                    <p:animEffect transition="in" filter="wipe(up)">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70CE-CDB6-2249-9EE2-ED9270C97A7C}"/>
              </a:ext>
            </a:extLst>
          </p:cNvPr>
          <p:cNvSpPr>
            <a:spLocks noGrp="1"/>
          </p:cNvSpPr>
          <p:nvPr>
            <p:ph type="title"/>
          </p:nvPr>
        </p:nvSpPr>
        <p:spPr>
          <a:xfrm>
            <a:off x="838200" y="0"/>
            <a:ext cx="10515600" cy="777875"/>
          </a:xfrm>
        </p:spPr>
        <p:txBody>
          <a:bodyPr/>
          <a:lstStyle/>
          <a:p>
            <a:r>
              <a:rPr lang="en-US" dirty="0"/>
              <a:t>MSIX ID Count</a:t>
            </a:r>
          </a:p>
        </p:txBody>
      </p:sp>
      <p:pic>
        <p:nvPicPr>
          <p:cNvPr id="5" name="Content Placeholder 4" descr="A screenshot of a cell phone&#10;&#10;Description automatically generated">
            <a:extLst>
              <a:ext uri="{FF2B5EF4-FFF2-40B4-BE49-F238E27FC236}">
                <a16:creationId xmlns:a16="http://schemas.microsoft.com/office/drawing/2014/main" id="{096FF8A0-B442-9B4F-9317-7F8A41297693}"/>
              </a:ext>
            </a:extLst>
          </p:cNvPr>
          <p:cNvPicPr>
            <a:picLocks noGrp="1" noChangeAspect="1"/>
          </p:cNvPicPr>
          <p:nvPr>
            <p:ph idx="1"/>
          </p:nvPr>
        </p:nvPicPr>
        <p:blipFill>
          <a:blip r:embed="rId3"/>
          <a:stretch>
            <a:fillRect/>
          </a:stretch>
        </p:blipFill>
        <p:spPr>
          <a:xfrm>
            <a:off x="838200" y="564515"/>
            <a:ext cx="10515600" cy="2600010"/>
          </a:xfrm>
        </p:spPr>
      </p:pic>
      <p:pic>
        <p:nvPicPr>
          <p:cNvPr id="7" name="Picture 6" descr="A screenshot of a cell phone&#10;&#10;Description automatically generated">
            <a:extLst>
              <a:ext uri="{FF2B5EF4-FFF2-40B4-BE49-F238E27FC236}">
                <a16:creationId xmlns:a16="http://schemas.microsoft.com/office/drawing/2014/main" id="{5CDB83E4-4D85-BD4A-A583-E71416168493}"/>
              </a:ext>
            </a:extLst>
          </p:cNvPr>
          <p:cNvPicPr>
            <a:picLocks noChangeAspect="1"/>
          </p:cNvPicPr>
          <p:nvPr/>
        </p:nvPicPr>
        <p:blipFill>
          <a:blip r:embed="rId4"/>
          <a:stretch>
            <a:fillRect/>
          </a:stretch>
        </p:blipFill>
        <p:spPr>
          <a:xfrm>
            <a:off x="838200" y="3164525"/>
            <a:ext cx="10515600" cy="3464875"/>
          </a:xfrm>
          <a:prstGeom prst="rect">
            <a:avLst/>
          </a:prstGeom>
        </p:spPr>
      </p:pic>
      <p:sp>
        <p:nvSpPr>
          <p:cNvPr id="8" name="Left Arrow 7">
            <a:extLst>
              <a:ext uri="{FF2B5EF4-FFF2-40B4-BE49-F238E27FC236}">
                <a16:creationId xmlns:a16="http://schemas.microsoft.com/office/drawing/2014/main" id="{CA18360B-A933-FE45-A49F-4AC0F4240E6C}"/>
              </a:ext>
            </a:extLst>
          </p:cNvPr>
          <p:cNvSpPr/>
          <p:nvPr/>
        </p:nvSpPr>
        <p:spPr>
          <a:xfrm>
            <a:off x="2103120" y="2011680"/>
            <a:ext cx="1386840" cy="2590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3BA1FA23-1346-D142-8FD5-ED31A81778E2}"/>
              </a:ext>
            </a:extLst>
          </p:cNvPr>
          <p:cNvSpPr/>
          <p:nvPr/>
        </p:nvSpPr>
        <p:spPr>
          <a:xfrm>
            <a:off x="5684520" y="3799210"/>
            <a:ext cx="1386840" cy="2590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D4A60FC7-149C-464F-8998-A18C0B48B895}"/>
              </a:ext>
            </a:extLst>
          </p:cNvPr>
          <p:cNvSpPr/>
          <p:nvPr/>
        </p:nvSpPr>
        <p:spPr>
          <a:xfrm>
            <a:off x="8854440" y="4058290"/>
            <a:ext cx="1386840" cy="2590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3A035A26-2BE3-DC46-9E16-FA51FEBD9E69}"/>
              </a:ext>
            </a:extLst>
          </p:cNvPr>
          <p:cNvSpPr/>
          <p:nvPr/>
        </p:nvSpPr>
        <p:spPr>
          <a:xfrm rot="8045997">
            <a:off x="6370860" y="5967063"/>
            <a:ext cx="1023546" cy="30908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132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p:tgtEl>
                                          <p:spTgt spid="11"/>
                                        </p:tgtEl>
                                        <p:attrNameLst>
                                          <p:attrName>ppt_y</p:attrName>
                                        </p:attrNameLst>
                                      </p:cBhvr>
                                      <p:tavLst>
                                        <p:tav tm="0">
                                          <p:val>
                                            <p:strVal val="#ppt_y+#ppt_h*1.125000"/>
                                          </p:val>
                                        </p:tav>
                                        <p:tav tm="100000">
                                          <p:val>
                                            <p:strVal val="#ppt_y"/>
                                          </p:val>
                                        </p:tav>
                                      </p:tavLst>
                                    </p:anim>
                                    <p:animEffect transition="in" filter="wipe(up)">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09" name="Rectangle 2">
            <a:extLst>
              <a:ext uri="{FF2B5EF4-FFF2-40B4-BE49-F238E27FC236}">
                <a16:creationId xmlns:a16="http://schemas.microsoft.com/office/drawing/2014/main" id="{A4D332BD-0FC8-2D42-AC33-8A66A2808E80}"/>
              </a:ext>
            </a:extLst>
          </p:cNvPr>
          <p:cNvSpPr>
            <a:spLocks noGrp="1" noChangeArrowheads="1"/>
          </p:cNvSpPr>
          <p:nvPr>
            <p:ph type="title"/>
          </p:nvPr>
        </p:nvSpPr>
        <p:spPr>
          <a:xfrm>
            <a:off x="762000" y="559678"/>
            <a:ext cx="3567915" cy="4952492"/>
          </a:xfrm>
        </p:spPr>
        <p:txBody>
          <a:bodyPr>
            <a:normAutofit/>
          </a:bodyPr>
          <a:lstStyle/>
          <a:p>
            <a:pPr eaLnBrk="1" hangingPunct="1"/>
            <a:r>
              <a:rPr lang="en-US" altLang="en-US">
                <a:solidFill>
                  <a:schemeClr val="bg1"/>
                </a:solidFill>
              </a:rPr>
              <a:t>Objectives</a:t>
            </a:r>
          </a:p>
        </p:txBody>
      </p:sp>
      <p:cxnSp>
        <p:nvCxnSpPr>
          <p:cNvPr id="74" name="Straight Connector 73">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7412" name="Rectangle 3">
            <a:extLst>
              <a:ext uri="{FF2B5EF4-FFF2-40B4-BE49-F238E27FC236}">
                <a16:creationId xmlns:a16="http://schemas.microsoft.com/office/drawing/2014/main" id="{5E49491E-7993-4694-935B-676CA5F12708}"/>
              </a:ext>
            </a:extLst>
          </p:cNvPr>
          <p:cNvGraphicFramePr/>
          <p:nvPr>
            <p:extLst>
              <p:ext uri="{D42A27DB-BD31-4B8C-83A1-F6EECF244321}">
                <p14:modId xmlns:p14="http://schemas.microsoft.com/office/powerpoint/2010/main" val="2363125181"/>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9143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5D176-0A52-704D-9027-15085EC67338}"/>
              </a:ext>
            </a:extLst>
          </p:cNvPr>
          <p:cNvSpPr>
            <a:spLocks noGrp="1"/>
          </p:cNvSpPr>
          <p:nvPr>
            <p:ph type="title"/>
          </p:nvPr>
        </p:nvSpPr>
        <p:spPr>
          <a:xfrm>
            <a:off x="731520" y="212725"/>
            <a:ext cx="10622280" cy="457835"/>
          </a:xfrm>
        </p:spPr>
        <p:txBody>
          <a:bodyPr>
            <a:normAutofit fontScale="90000"/>
          </a:bodyPr>
          <a:lstStyle/>
          <a:p>
            <a:r>
              <a:rPr lang="en-US" dirty="0"/>
              <a:t>MSIX ID Count – CSV Download</a:t>
            </a:r>
          </a:p>
        </p:txBody>
      </p:sp>
      <p:pic>
        <p:nvPicPr>
          <p:cNvPr id="5" name="Content Placeholder 4" descr="A screenshot of a cell phone&#10;&#10;Description automatically generated">
            <a:extLst>
              <a:ext uri="{FF2B5EF4-FFF2-40B4-BE49-F238E27FC236}">
                <a16:creationId xmlns:a16="http://schemas.microsoft.com/office/drawing/2014/main" id="{31017BDA-026D-B947-95D0-8884310FC7A7}"/>
              </a:ext>
            </a:extLst>
          </p:cNvPr>
          <p:cNvPicPr>
            <a:picLocks noGrp="1" noChangeAspect="1"/>
          </p:cNvPicPr>
          <p:nvPr>
            <p:ph idx="1"/>
          </p:nvPr>
        </p:nvPicPr>
        <p:blipFill>
          <a:blip r:embed="rId3"/>
          <a:stretch>
            <a:fillRect/>
          </a:stretch>
        </p:blipFill>
        <p:spPr>
          <a:xfrm>
            <a:off x="731520" y="883920"/>
            <a:ext cx="10622280" cy="2696307"/>
          </a:xfrm>
        </p:spPr>
      </p:pic>
      <p:pic>
        <p:nvPicPr>
          <p:cNvPr id="7" name="Picture 6" descr="A screenshot of a cell phone&#10;&#10;Description automatically generated">
            <a:extLst>
              <a:ext uri="{FF2B5EF4-FFF2-40B4-BE49-F238E27FC236}">
                <a16:creationId xmlns:a16="http://schemas.microsoft.com/office/drawing/2014/main" id="{A31C20C0-E4DD-3948-8756-63A8B8EE60DA}"/>
              </a:ext>
            </a:extLst>
          </p:cNvPr>
          <p:cNvPicPr>
            <a:picLocks noChangeAspect="1"/>
          </p:cNvPicPr>
          <p:nvPr/>
        </p:nvPicPr>
        <p:blipFill>
          <a:blip r:embed="rId4"/>
          <a:stretch>
            <a:fillRect/>
          </a:stretch>
        </p:blipFill>
        <p:spPr>
          <a:xfrm>
            <a:off x="731520" y="3580226"/>
            <a:ext cx="10622280" cy="3065049"/>
          </a:xfrm>
          <a:prstGeom prst="rect">
            <a:avLst/>
          </a:prstGeom>
        </p:spPr>
      </p:pic>
      <p:sp>
        <p:nvSpPr>
          <p:cNvPr id="8" name="Up Arrow 7">
            <a:extLst>
              <a:ext uri="{FF2B5EF4-FFF2-40B4-BE49-F238E27FC236}">
                <a16:creationId xmlns:a16="http://schemas.microsoft.com/office/drawing/2014/main" id="{C024AD91-DD04-A54E-9716-6D413B0B0C41}"/>
              </a:ext>
            </a:extLst>
          </p:cNvPr>
          <p:cNvSpPr/>
          <p:nvPr/>
        </p:nvSpPr>
        <p:spPr>
          <a:xfrm>
            <a:off x="6416041" y="3429000"/>
            <a:ext cx="259080" cy="6400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a:extLst>
              <a:ext uri="{FF2B5EF4-FFF2-40B4-BE49-F238E27FC236}">
                <a16:creationId xmlns:a16="http://schemas.microsoft.com/office/drawing/2014/main" id="{0CADED43-F670-B749-AD33-3F5F8FE7ED93}"/>
              </a:ext>
            </a:extLst>
          </p:cNvPr>
          <p:cNvSpPr/>
          <p:nvPr/>
        </p:nvSpPr>
        <p:spPr>
          <a:xfrm rot="3090057">
            <a:off x="6149958" y="5532236"/>
            <a:ext cx="198120" cy="8534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2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edge">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3D2A-49E0-3B41-AE30-E50665B949E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District MSIX ID Count</a:t>
            </a:r>
            <a:endParaRPr lang="en-US" dirty="0"/>
          </a:p>
        </p:txBody>
      </p:sp>
      <p:pic>
        <p:nvPicPr>
          <p:cNvPr id="14" name="Content Placeholder 13" descr="A screenshot of a cell phone&#10;&#10;Description automatically generated">
            <a:extLst>
              <a:ext uri="{FF2B5EF4-FFF2-40B4-BE49-F238E27FC236}">
                <a16:creationId xmlns:a16="http://schemas.microsoft.com/office/drawing/2014/main" id="{938FCADC-DD42-B949-B6A1-9D55632FD3AB}"/>
              </a:ext>
            </a:extLst>
          </p:cNvPr>
          <p:cNvPicPr>
            <a:picLocks noGrp="1" noChangeAspect="1"/>
          </p:cNvPicPr>
          <p:nvPr>
            <p:ph idx="1"/>
          </p:nvPr>
        </p:nvPicPr>
        <p:blipFill rotWithShape="1">
          <a:blip r:embed="rId3"/>
          <a:srcRect r="1" b="12504"/>
          <a:stretch/>
        </p:blipFill>
        <p:spPr>
          <a:xfrm>
            <a:off x="828675" y="1463040"/>
            <a:ext cx="10525125" cy="4713924"/>
          </a:xfrm>
          <a:prstGeom prst="rect">
            <a:avLst/>
          </a:prstGeom>
        </p:spPr>
      </p:pic>
      <p:sp>
        <p:nvSpPr>
          <p:cNvPr id="19" name="Right Arrow 18">
            <a:extLst>
              <a:ext uri="{FF2B5EF4-FFF2-40B4-BE49-F238E27FC236}">
                <a16:creationId xmlns:a16="http://schemas.microsoft.com/office/drawing/2014/main" id="{8A1109B2-303A-7144-829D-B40F9B152813}"/>
              </a:ext>
            </a:extLst>
          </p:cNvPr>
          <p:cNvSpPr/>
          <p:nvPr/>
        </p:nvSpPr>
        <p:spPr>
          <a:xfrm>
            <a:off x="9204960" y="2057400"/>
            <a:ext cx="1036320"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7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800" decel="100000"/>
                                        <p:tgtEl>
                                          <p:spTgt spid="19"/>
                                        </p:tgtEl>
                                      </p:cBhvr>
                                    </p:animEffect>
                                    <p:anim calcmode="lin" valueType="num">
                                      <p:cBhvr>
                                        <p:cTn id="8" dur="800" decel="100000" fill="hold"/>
                                        <p:tgtEl>
                                          <p:spTgt spid="19"/>
                                        </p:tgtEl>
                                        <p:attrNameLst>
                                          <p:attrName>style.rotation</p:attrName>
                                        </p:attrNameLst>
                                      </p:cBhvr>
                                      <p:tavLst>
                                        <p:tav tm="0">
                                          <p:val>
                                            <p:fltVal val="-90"/>
                                          </p:val>
                                        </p:tav>
                                        <p:tav tm="100000">
                                          <p:val>
                                            <p:fltVal val="0"/>
                                          </p:val>
                                        </p:tav>
                                      </p:tavLst>
                                    </p:anim>
                                    <p:anim calcmode="lin" valueType="num">
                                      <p:cBhvr>
                                        <p:cTn id="9" dur="800" decel="100000" fill="hold"/>
                                        <p:tgtEl>
                                          <p:spTgt spid="19"/>
                                        </p:tgtEl>
                                        <p:attrNameLst>
                                          <p:attrName>ppt_x</p:attrName>
                                        </p:attrNameLst>
                                      </p:cBhvr>
                                      <p:tavLst>
                                        <p:tav tm="0">
                                          <p:val>
                                            <p:strVal val="#ppt_x+0.4"/>
                                          </p:val>
                                        </p:tav>
                                        <p:tav tm="100000">
                                          <p:val>
                                            <p:strVal val="#ppt_x-0.05"/>
                                          </p:val>
                                        </p:tav>
                                      </p:tavLst>
                                    </p:anim>
                                    <p:anim calcmode="lin" valueType="num">
                                      <p:cBhvr>
                                        <p:cTn id="10" dur="800" decel="100000" fill="hold"/>
                                        <p:tgtEl>
                                          <p:spTgt spid="1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4DECB3-737A-E643-9655-F6C025F7F9DE}"/>
              </a:ext>
            </a:extLst>
          </p:cNvPr>
          <p:cNvSpPr>
            <a:spLocks noGrp="1"/>
          </p:cNvSpPr>
          <p:nvPr>
            <p:ph type="title"/>
          </p:nvPr>
        </p:nvSpPr>
        <p:spPr>
          <a:xfrm>
            <a:off x="556532" y="643467"/>
            <a:ext cx="11210925" cy="744836"/>
          </a:xfrm>
        </p:spPr>
        <p:txBody>
          <a:bodyPr>
            <a:normAutofit/>
          </a:bodyPr>
          <a:lstStyle/>
          <a:p>
            <a:pPr algn="ctr"/>
            <a:r>
              <a:rPr lang="en-US" sz="3200">
                <a:solidFill>
                  <a:schemeClr val="bg1"/>
                </a:solidFill>
              </a:rPr>
              <a:t>Open &amp; Save it in Excel</a:t>
            </a:r>
          </a:p>
        </p:txBody>
      </p:sp>
      <p:pic>
        <p:nvPicPr>
          <p:cNvPr id="8" name="Picture 7" descr="A screenshot of a cell phone&#10;&#10;Description automatically generated">
            <a:extLst>
              <a:ext uri="{FF2B5EF4-FFF2-40B4-BE49-F238E27FC236}">
                <a16:creationId xmlns:a16="http://schemas.microsoft.com/office/drawing/2014/main" id="{CFB6AECF-623A-A94A-B98A-527DBBE525CD}"/>
              </a:ext>
            </a:extLst>
          </p:cNvPr>
          <p:cNvPicPr>
            <a:picLocks noChangeAspect="1"/>
          </p:cNvPicPr>
          <p:nvPr/>
        </p:nvPicPr>
        <p:blipFill>
          <a:blip r:embed="rId3"/>
          <a:stretch>
            <a:fillRect/>
          </a:stretch>
        </p:blipFill>
        <p:spPr>
          <a:xfrm>
            <a:off x="671063" y="1675227"/>
            <a:ext cx="10849874" cy="4394199"/>
          </a:xfrm>
          <a:prstGeom prst="rect">
            <a:avLst/>
          </a:prstGeom>
        </p:spPr>
      </p:pic>
    </p:spTree>
    <p:extLst>
      <p:ext uri="{BB962C8B-B14F-4D97-AF65-F5344CB8AC3E}">
        <p14:creationId xmlns:p14="http://schemas.microsoft.com/office/powerpoint/2010/main" val="2002988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5E07E-1F72-3648-B6F7-9660B639476B}"/>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300">
                <a:solidFill>
                  <a:srgbClr val="FFFFFF"/>
                </a:solidFill>
              </a:rPr>
              <a:t>District Data Administrator Users Reports</a:t>
            </a: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3A2AF711-8391-6C44-B5F4-1981D119BA41}"/>
              </a:ext>
            </a:extLst>
          </p:cNvPr>
          <p:cNvPicPr>
            <a:picLocks noGrp="1" noChangeAspect="1"/>
          </p:cNvPicPr>
          <p:nvPr>
            <p:ph idx="1"/>
          </p:nvPr>
        </p:nvPicPr>
        <p:blipFill rotWithShape="1">
          <a:blip r:embed="rId3"/>
          <a:srcRect r="15456"/>
          <a:stretch/>
        </p:blipFill>
        <p:spPr>
          <a:xfrm>
            <a:off x="976251" y="942538"/>
            <a:ext cx="7163222" cy="4808332"/>
          </a:xfrm>
          <a:prstGeom prst="rect">
            <a:avLst/>
          </a:prstGeom>
          <a:effectLst/>
        </p:spPr>
      </p:pic>
      <p:sp>
        <p:nvSpPr>
          <p:cNvPr id="8" name="Multiply 7">
            <a:extLst>
              <a:ext uri="{FF2B5EF4-FFF2-40B4-BE49-F238E27FC236}">
                <a16:creationId xmlns:a16="http://schemas.microsoft.com/office/drawing/2014/main" id="{A92291D5-A973-244A-A44B-3863BEC4C6DC}"/>
              </a:ext>
            </a:extLst>
          </p:cNvPr>
          <p:cNvSpPr/>
          <p:nvPr/>
        </p:nvSpPr>
        <p:spPr>
          <a:xfrm>
            <a:off x="901401" y="5497530"/>
            <a:ext cx="955383" cy="417932"/>
          </a:xfrm>
          <a:prstGeom prst="mathMultiply">
            <a:avLst/>
          </a:prstGeom>
          <a:noFill/>
          <a:ln w="19050">
            <a:solidFill>
              <a:srgbClr val="FF000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a:extLst>
              <a:ext uri="{FF2B5EF4-FFF2-40B4-BE49-F238E27FC236}">
                <a16:creationId xmlns:a16="http://schemas.microsoft.com/office/drawing/2014/main" id="{F82B4783-5D8D-594F-862B-024B290B40DF}"/>
              </a:ext>
            </a:extLst>
          </p:cNvPr>
          <p:cNvSpPr/>
          <p:nvPr/>
        </p:nvSpPr>
        <p:spPr>
          <a:xfrm>
            <a:off x="901401" y="3966547"/>
            <a:ext cx="1030231" cy="417931"/>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a:extLst>
              <a:ext uri="{FF2B5EF4-FFF2-40B4-BE49-F238E27FC236}">
                <a16:creationId xmlns:a16="http://schemas.microsoft.com/office/drawing/2014/main" id="{C7EB61B9-0B87-5D49-86DD-A188AFEE0727}"/>
              </a:ext>
            </a:extLst>
          </p:cNvPr>
          <p:cNvSpPr/>
          <p:nvPr/>
        </p:nvSpPr>
        <p:spPr>
          <a:xfrm>
            <a:off x="976251" y="3120671"/>
            <a:ext cx="880533" cy="338667"/>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y 10">
            <a:extLst>
              <a:ext uri="{FF2B5EF4-FFF2-40B4-BE49-F238E27FC236}">
                <a16:creationId xmlns:a16="http://schemas.microsoft.com/office/drawing/2014/main" id="{C544A208-B93B-F44B-AAF1-80E45C012952}"/>
              </a:ext>
            </a:extLst>
          </p:cNvPr>
          <p:cNvSpPr/>
          <p:nvPr/>
        </p:nvSpPr>
        <p:spPr>
          <a:xfrm>
            <a:off x="3677329" y="3120671"/>
            <a:ext cx="880533" cy="308329"/>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y 12">
            <a:extLst>
              <a:ext uri="{FF2B5EF4-FFF2-40B4-BE49-F238E27FC236}">
                <a16:creationId xmlns:a16="http://schemas.microsoft.com/office/drawing/2014/main" id="{3811B05F-D3E9-6048-89A5-95880E84145C}"/>
              </a:ext>
            </a:extLst>
          </p:cNvPr>
          <p:cNvSpPr/>
          <p:nvPr/>
        </p:nvSpPr>
        <p:spPr>
          <a:xfrm>
            <a:off x="6570133" y="3120671"/>
            <a:ext cx="880533" cy="348898"/>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heckmark">
            <a:extLst>
              <a:ext uri="{FF2B5EF4-FFF2-40B4-BE49-F238E27FC236}">
                <a16:creationId xmlns:a16="http://schemas.microsoft.com/office/drawing/2014/main" id="{4400B292-0DC1-0A4B-A801-937C90008A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82064" y="1422005"/>
            <a:ext cx="338667" cy="338667"/>
          </a:xfrm>
          <a:prstGeom prst="rect">
            <a:avLst/>
          </a:prstGeom>
        </p:spPr>
      </p:pic>
      <p:pic>
        <p:nvPicPr>
          <p:cNvPr id="15" name="Graphic 14" descr="Checkmark">
            <a:extLst>
              <a:ext uri="{FF2B5EF4-FFF2-40B4-BE49-F238E27FC236}">
                <a16:creationId xmlns:a16="http://schemas.microsoft.com/office/drawing/2014/main" id="{2350747F-B8C1-7148-B4F3-EED02300BA9D}"/>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4672101" y="1584170"/>
            <a:ext cx="338667" cy="338667"/>
          </a:xfrm>
          <a:prstGeom prst="rect">
            <a:avLst/>
          </a:prstGeom>
        </p:spPr>
      </p:pic>
    </p:spTree>
    <p:extLst>
      <p:ext uri="{BB962C8B-B14F-4D97-AF65-F5344CB8AC3E}">
        <p14:creationId xmlns:p14="http://schemas.microsoft.com/office/powerpoint/2010/main" val="7852254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40C02A-3262-8946-9CDE-0467083A64BC}"/>
              </a:ext>
            </a:extLst>
          </p:cNvPr>
          <p:cNvSpPr>
            <a:spLocks noGrp="1"/>
          </p:cNvSpPr>
          <p:nvPr>
            <p:ph type="title"/>
          </p:nvPr>
        </p:nvSpPr>
        <p:spPr>
          <a:xfrm>
            <a:off x="228600" y="227965"/>
            <a:ext cx="10515600" cy="534035"/>
          </a:xfrm>
        </p:spPr>
        <p:txBody>
          <a:bodyPr>
            <a:normAutofit fontScale="90000"/>
          </a:bodyPr>
          <a:lstStyle/>
          <a:p>
            <a:r>
              <a:rPr lang="en-US" dirty="0"/>
              <a:t>Child Count Report</a:t>
            </a:r>
          </a:p>
        </p:txBody>
      </p:sp>
      <p:pic>
        <p:nvPicPr>
          <p:cNvPr id="6" name="Picture 5" descr="A screenshot of a cell phone&#10;&#10;Description automatically generated">
            <a:extLst>
              <a:ext uri="{FF2B5EF4-FFF2-40B4-BE49-F238E27FC236}">
                <a16:creationId xmlns:a16="http://schemas.microsoft.com/office/drawing/2014/main" id="{34ADE48C-CBA4-864E-877E-E5081B030EDB}"/>
              </a:ext>
            </a:extLst>
          </p:cNvPr>
          <p:cNvPicPr>
            <a:picLocks noChangeAspect="1"/>
          </p:cNvPicPr>
          <p:nvPr/>
        </p:nvPicPr>
        <p:blipFill>
          <a:blip r:embed="rId3"/>
          <a:stretch>
            <a:fillRect/>
          </a:stretch>
        </p:blipFill>
        <p:spPr>
          <a:xfrm>
            <a:off x="228600" y="762000"/>
            <a:ext cx="11188700" cy="2406938"/>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314D4DED-C9F7-BF4E-AAE2-6CD95F6B308C}"/>
              </a:ext>
            </a:extLst>
          </p:cNvPr>
          <p:cNvPicPr>
            <a:picLocks noChangeAspect="1"/>
          </p:cNvPicPr>
          <p:nvPr/>
        </p:nvPicPr>
        <p:blipFill>
          <a:blip r:embed="rId4"/>
          <a:stretch>
            <a:fillRect/>
          </a:stretch>
        </p:blipFill>
        <p:spPr>
          <a:xfrm>
            <a:off x="0" y="3168938"/>
            <a:ext cx="11417300" cy="3689062"/>
          </a:xfrm>
          <a:prstGeom prst="rect">
            <a:avLst/>
          </a:prstGeom>
        </p:spPr>
      </p:pic>
      <p:sp>
        <p:nvSpPr>
          <p:cNvPr id="9" name="Right Arrow 8">
            <a:extLst>
              <a:ext uri="{FF2B5EF4-FFF2-40B4-BE49-F238E27FC236}">
                <a16:creationId xmlns:a16="http://schemas.microsoft.com/office/drawing/2014/main" id="{94BD0AC0-CD1E-AB45-98C9-E6812B5B644E}"/>
              </a:ext>
            </a:extLst>
          </p:cNvPr>
          <p:cNvSpPr/>
          <p:nvPr/>
        </p:nvSpPr>
        <p:spPr>
          <a:xfrm rot="10800000">
            <a:off x="7559040" y="4952018"/>
            <a:ext cx="1143000" cy="290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BCD3385A-D556-9946-BC30-6FCBE086E60A}"/>
              </a:ext>
            </a:extLst>
          </p:cNvPr>
          <p:cNvSpPr/>
          <p:nvPr/>
        </p:nvSpPr>
        <p:spPr>
          <a:xfrm>
            <a:off x="1661160" y="2026920"/>
            <a:ext cx="1188720" cy="2133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0131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02BDB25A-53B1-0A46-8248-B48F4B8F7550}"/>
              </a:ext>
            </a:extLst>
          </p:cNvPr>
          <p:cNvPicPr>
            <a:picLocks noGrp="1" noChangeAspect="1"/>
          </p:cNvPicPr>
          <p:nvPr>
            <p:ph idx="1"/>
          </p:nvPr>
        </p:nvPicPr>
        <p:blipFill>
          <a:blip r:embed="rId3"/>
          <a:stretch>
            <a:fillRect/>
          </a:stretch>
        </p:blipFill>
        <p:spPr>
          <a:xfrm>
            <a:off x="670560" y="244475"/>
            <a:ext cx="10515600" cy="2285999"/>
          </a:xfrm>
        </p:spPr>
      </p:pic>
      <p:pic>
        <p:nvPicPr>
          <p:cNvPr id="7" name="Picture 6" descr="A screenshot of a cell phone&#10;&#10;Description automatically generated">
            <a:extLst>
              <a:ext uri="{FF2B5EF4-FFF2-40B4-BE49-F238E27FC236}">
                <a16:creationId xmlns:a16="http://schemas.microsoft.com/office/drawing/2014/main" id="{CB29A914-9286-EA4A-ACE4-8FE8063E9413}"/>
              </a:ext>
            </a:extLst>
          </p:cNvPr>
          <p:cNvPicPr>
            <a:picLocks noChangeAspect="1"/>
          </p:cNvPicPr>
          <p:nvPr/>
        </p:nvPicPr>
        <p:blipFill>
          <a:blip r:embed="rId4"/>
          <a:stretch>
            <a:fillRect/>
          </a:stretch>
        </p:blipFill>
        <p:spPr>
          <a:xfrm>
            <a:off x="670560" y="2530474"/>
            <a:ext cx="10515600" cy="4190366"/>
          </a:xfrm>
          <a:prstGeom prst="rect">
            <a:avLst/>
          </a:prstGeom>
        </p:spPr>
      </p:pic>
      <p:sp>
        <p:nvSpPr>
          <p:cNvPr id="10" name="Left Arrow 9">
            <a:extLst>
              <a:ext uri="{FF2B5EF4-FFF2-40B4-BE49-F238E27FC236}">
                <a16:creationId xmlns:a16="http://schemas.microsoft.com/office/drawing/2014/main" id="{369876CC-04D3-C447-AA7C-9D8E4ADCB748}"/>
              </a:ext>
            </a:extLst>
          </p:cNvPr>
          <p:cNvSpPr/>
          <p:nvPr/>
        </p:nvSpPr>
        <p:spPr>
          <a:xfrm>
            <a:off x="1965960" y="1554480"/>
            <a:ext cx="111252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36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edg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screenshot of a cell phone&#10;&#10;Description automatically generated">
            <a:extLst>
              <a:ext uri="{FF2B5EF4-FFF2-40B4-BE49-F238E27FC236}">
                <a16:creationId xmlns:a16="http://schemas.microsoft.com/office/drawing/2014/main" id="{D66C6FA4-7B75-7D4A-9079-5FBBB708C3A7}"/>
              </a:ext>
            </a:extLst>
          </p:cNvPr>
          <p:cNvPicPr>
            <a:picLocks noGrp="1" noChangeAspect="1"/>
          </p:cNvPicPr>
          <p:nvPr>
            <p:ph idx="1"/>
          </p:nvPr>
        </p:nvPicPr>
        <p:blipFill>
          <a:blip r:embed="rId3"/>
          <a:stretch>
            <a:fillRect/>
          </a:stretch>
        </p:blipFill>
        <p:spPr>
          <a:xfrm>
            <a:off x="376335" y="883920"/>
            <a:ext cx="11452499" cy="5569223"/>
          </a:xfrm>
        </p:spPr>
      </p:pic>
      <p:sp>
        <p:nvSpPr>
          <p:cNvPr id="13" name="Alternate Process 12">
            <a:extLst>
              <a:ext uri="{FF2B5EF4-FFF2-40B4-BE49-F238E27FC236}">
                <a16:creationId xmlns:a16="http://schemas.microsoft.com/office/drawing/2014/main" id="{EE54EACE-4338-5746-83CD-743AD732443B}"/>
              </a:ext>
            </a:extLst>
          </p:cNvPr>
          <p:cNvSpPr/>
          <p:nvPr/>
        </p:nvSpPr>
        <p:spPr>
          <a:xfrm>
            <a:off x="7848600" y="2727960"/>
            <a:ext cx="1081470" cy="3725183"/>
          </a:xfrm>
          <a:prstGeom prst="flowChartAlternateProcess">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EC5A4BE5-FE9C-5F41-BF1A-D09B474B98D9}"/>
              </a:ext>
            </a:extLst>
          </p:cNvPr>
          <p:cNvSpPr/>
          <p:nvPr/>
        </p:nvSpPr>
        <p:spPr>
          <a:xfrm>
            <a:off x="9925986" y="1102771"/>
            <a:ext cx="1104928" cy="2383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843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5E07E-1F72-3648-B6F7-9660B639476B}"/>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300">
                <a:solidFill>
                  <a:srgbClr val="FFFFFF"/>
                </a:solidFill>
              </a:rPr>
              <a:t>District Data Administrator Users Reports</a:t>
            </a: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3A2AF711-8391-6C44-B5F4-1981D119BA41}"/>
              </a:ext>
            </a:extLst>
          </p:cNvPr>
          <p:cNvPicPr>
            <a:picLocks noGrp="1" noChangeAspect="1"/>
          </p:cNvPicPr>
          <p:nvPr>
            <p:ph idx="1"/>
          </p:nvPr>
        </p:nvPicPr>
        <p:blipFill rotWithShape="1">
          <a:blip r:embed="rId3"/>
          <a:srcRect r="15456"/>
          <a:stretch/>
        </p:blipFill>
        <p:spPr>
          <a:xfrm>
            <a:off x="976251" y="942538"/>
            <a:ext cx="7163222" cy="4808332"/>
          </a:xfrm>
          <a:prstGeom prst="rect">
            <a:avLst/>
          </a:prstGeom>
          <a:effectLst/>
        </p:spPr>
      </p:pic>
      <p:sp>
        <p:nvSpPr>
          <p:cNvPr id="8" name="Multiply 7">
            <a:extLst>
              <a:ext uri="{FF2B5EF4-FFF2-40B4-BE49-F238E27FC236}">
                <a16:creationId xmlns:a16="http://schemas.microsoft.com/office/drawing/2014/main" id="{A92291D5-A973-244A-A44B-3863BEC4C6DC}"/>
              </a:ext>
            </a:extLst>
          </p:cNvPr>
          <p:cNvSpPr/>
          <p:nvPr/>
        </p:nvSpPr>
        <p:spPr>
          <a:xfrm>
            <a:off x="901401" y="5497530"/>
            <a:ext cx="955383" cy="417932"/>
          </a:xfrm>
          <a:prstGeom prst="mathMultiply">
            <a:avLst/>
          </a:prstGeom>
          <a:noFill/>
          <a:ln w="19050">
            <a:solidFill>
              <a:srgbClr val="FF0000"/>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a:extLst>
              <a:ext uri="{FF2B5EF4-FFF2-40B4-BE49-F238E27FC236}">
                <a16:creationId xmlns:a16="http://schemas.microsoft.com/office/drawing/2014/main" id="{F82B4783-5D8D-594F-862B-024B290B40DF}"/>
              </a:ext>
            </a:extLst>
          </p:cNvPr>
          <p:cNvSpPr/>
          <p:nvPr/>
        </p:nvSpPr>
        <p:spPr>
          <a:xfrm>
            <a:off x="901401" y="3966547"/>
            <a:ext cx="1030231" cy="417931"/>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a:extLst>
              <a:ext uri="{FF2B5EF4-FFF2-40B4-BE49-F238E27FC236}">
                <a16:creationId xmlns:a16="http://schemas.microsoft.com/office/drawing/2014/main" id="{C7EB61B9-0B87-5D49-86DD-A188AFEE0727}"/>
              </a:ext>
            </a:extLst>
          </p:cNvPr>
          <p:cNvSpPr/>
          <p:nvPr/>
        </p:nvSpPr>
        <p:spPr>
          <a:xfrm>
            <a:off x="976251" y="3120671"/>
            <a:ext cx="880533" cy="338667"/>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y 10">
            <a:extLst>
              <a:ext uri="{FF2B5EF4-FFF2-40B4-BE49-F238E27FC236}">
                <a16:creationId xmlns:a16="http://schemas.microsoft.com/office/drawing/2014/main" id="{C544A208-B93B-F44B-AAF1-80E45C012952}"/>
              </a:ext>
            </a:extLst>
          </p:cNvPr>
          <p:cNvSpPr/>
          <p:nvPr/>
        </p:nvSpPr>
        <p:spPr>
          <a:xfrm>
            <a:off x="3677329" y="3120671"/>
            <a:ext cx="880533" cy="308329"/>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y 12">
            <a:extLst>
              <a:ext uri="{FF2B5EF4-FFF2-40B4-BE49-F238E27FC236}">
                <a16:creationId xmlns:a16="http://schemas.microsoft.com/office/drawing/2014/main" id="{3811B05F-D3E9-6048-89A5-95880E84145C}"/>
              </a:ext>
            </a:extLst>
          </p:cNvPr>
          <p:cNvSpPr/>
          <p:nvPr/>
        </p:nvSpPr>
        <p:spPr>
          <a:xfrm>
            <a:off x="6570133" y="3120671"/>
            <a:ext cx="880533" cy="348898"/>
          </a:xfrm>
          <a:prstGeom prst="mathMultiply">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heckmark">
            <a:extLst>
              <a:ext uri="{FF2B5EF4-FFF2-40B4-BE49-F238E27FC236}">
                <a16:creationId xmlns:a16="http://schemas.microsoft.com/office/drawing/2014/main" id="{4400B292-0DC1-0A4B-A801-937C90008A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55378" y="1284845"/>
            <a:ext cx="338667" cy="338667"/>
          </a:xfrm>
          <a:prstGeom prst="rect">
            <a:avLst/>
          </a:prstGeom>
        </p:spPr>
      </p:pic>
      <p:pic>
        <p:nvPicPr>
          <p:cNvPr id="15" name="Graphic 14" descr="Checkmark">
            <a:extLst>
              <a:ext uri="{FF2B5EF4-FFF2-40B4-BE49-F238E27FC236}">
                <a16:creationId xmlns:a16="http://schemas.microsoft.com/office/drawing/2014/main" id="{C339FB15-E2D3-AF43-A52B-1A4E1E7A223F}"/>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4624091" y="3274835"/>
            <a:ext cx="338667" cy="338667"/>
          </a:xfrm>
          <a:prstGeom prst="rect">
            <a:avLst/>
          </a:prstGeom>
        </p:spPr>
      </p:pic>
      <p:pic>
        <p:nvPicPr>
          <p:cNvPr id="16" name="Graphic 15" descr="Checkmark">
            <a:extLst>
              <a:ext uri="{FF2B5EF4-FFF2-40B4-BE49-F238E27FC236}">
                <a16:creationId xmlns:a16="http://schemas.microsoft.com/office/drawing/2014/main" id="{67CCB7B9-B1D6-FD41-A5EA-0446EB29BCEB}"/>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1989243" y="3274835"/>
            <a:ext cx="338667" cy="338667"/>
          </a:xfrm>
          <a:prstGeom prst="rect">
            <a:avLst/>
          </a:prstGeom>
        </p:spPr>
      </p:pic>
      <p:pic>
        <p:nvPicPr>
          <p:cNvPr id="17" name="Graphic 16" descr="Checkmark">
            <a:extLst>
              <a:ext uri="{FF2B5EF4-FFF2-40B4-BE49-F238E27FC236}">
                <a16:creationId xmlns:a16="http://schemas.microsoft.com/office/drawing/2014/main" id="{405C6396-4E4A-CE4C-9A6A-DA79146F7F05}"/>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4624090" y="4698605"/>
            <a:ext cx="338667" cy="338667"/>
          </a:xfrm>
          <a:prstGeom prst="rect">
            <a:avLst/>
          </a:prstGeom>
        </p:spPr>
      </p:pic>
    </p:spTree>
    <p:extLst>
      <p:ext uri="{BB962C8B-B14F-4D97-AF65-F5344CB8AC3E}">
        <p14:creationId xmlns:p14="http://schemas.microsoft.com/office/powerpoint/2010/main" val="37230235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0477ADF5-E953-D24C-A6EC-E15608B3E9AD}"/>
              </a:ext>
            </a:extLst>
          </p:cNvPr>
          <p:cNvPicPr>
            <a:picLocks noChangeAspect="1"/>
          </p:cNvPicPr>
          <p:nvPr/>
        </p:nvPicPr>
        <p:blipFill>
          <a:blip r:embed="rId3"/>
          <a:stretch>
            <a:fillRect/>
          </a:stretch>
        </p:blipFill>
        <p:spPr>
          <a:xfrm>
            <a:off x="0" y="0"/>
            <a:ext cx="12192000" cy="222504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BC9AAC6C-146B-1448-8E18-FDB02B68AC7A}"/>
              </a:ext>
            </a:extLst>
          </p:cNvPr>
          <p:cNvPicPr>
            <a:picLocks noChangeAspect="1"/>
          </p:cNvPicPr>
          <p:nvPr/>
        </p:nvPicPr>
        <p:blipFill>
          <a:blip r:embed="rId4"/>
          <a:stretch>
            <a:fillRect/>
          </a:stretch>
        </p:blipFill>
        <p:spPr>
          <a:xfrm>
            <a:off x="0" y="2225040"/>
            <a:ext cx="12192000" cy="4785359"/>
          </a:xfrm>
          <a:prstGeom prst="rect">
            <a:avLst/>
          </a:prstGeom>
        </p:spPr>
      </p:pic>
      <p:sp>
        <p:nvSpPr>
          <p:cNvPr id="6" name="Oval 5">
            <a:extLst>
              <a:ext uri="{FF2B5EF4-FFF2-40B4-BE49-F238E27FC236}">
                <a16:creationId xmlns:a16="http://schemas.microsoft.com/office/drawing/2014/main" id="{A45CF81F-80E3-324B-8420-2AA2439A0B0A}"/>
              </a:ext>
            </a:extLst>
          </p:cNvPr>
          <p:cNvSpPr/>
          <p:nvPr/>
        </p:nvSpPr>
        <p:spPr>
          <a:xfrm>
            <a:off x="7848600" y="1813560"/>
            <a:ext cx="1173480" cy="4114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362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39BC0654-8F71-6144-AAA8-FE8DE84F5846}"/>
              </a:ext>
            </a:extLst>
          </p:cNvPr>
          <p:cNvPicPr>
            <a:picLocks noChangeAspect="1"/>
          </p:cNvPicPr>
          <p:nvPr/>
        </p:nvPicPr>
        <p:blipFill>
          <a:blip r:embed="rId3"/>
          <a:stretch>
            <a:fillRect/>
          </a:stretch>
        </p:blipFill>
        <p:spPr>
          <a:xfrm>
            <a:off x="643467" y="702734"/>
            <a:ext cx="10905066" cy="5452530"/>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2553D47-A93E-0740-8320-BF3B89E5CEB4}"/>
              </a:ext>
            </a:extLst>
          </p:cNvPr>
          <p:cNvSpPr/>
          <p:nvPr/>
        </p:nvSpPr>
        <p:spPr>
          <a:xfrm>
            <a:off x="7451680" y="3017519"/>
            <a:ext cx="1494512" cy="4114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48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100" y="349250"/>
            <a:ext cx="11099800" cy="1803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3" name="Title 4">
            <a:extLst>
              <a:ext uri="{FF2B5EF4-FFF2-40B4-BE49-F238E27FC236}">
                <a16:creationId xmlns:a16="http://schemas.microsoft.com/office/drawing/2014/main" id="{324C4501-FDDF-394C-A918-C4AD13EC9C94}"/>
              </a:ext>
            </a:extLst>
          </p:cNvPr>
          <p:cNvSpPr>
            <a:spLocks noGrp="1" noChangeArrowheads="1"/>
          </p:cNvSpPr>
          <p:nvPr>
            <p:ph type="title"/>
          </p:nvPr>
        </p:nvSpPr>
        <p:spPr>
          <a:xfrm>
            <a:off x="838200" y="588168"/>
            <a:ext cx="10515600" cy="1325563"/>
          </a:xfrm>
        </p:spPr>
        <p:txBody>
          <a:bodyPr>
            <a:normAutofit/>
          </a:bodyPr>
          <a:lstStyle/>
          <a:p>
            <a:pPr algn="ctr" eaLnBrk="1" hangingPunct="1"/>
            <a:r>
              <a:rPr lang="en-US" altLang="en-US" sz="4600">
                <a:solidFill>
                  <a:srgbClr val="FFFFFF"/>
                </a:solidFill>
              </a:rPr>
              <a:t>Legal References </a:t>
            </a:r>
          </a:p>
        </p:txBody>
      </p:sp>
      <p:sp>
        <p:nvSpPr>
          <p:cNvPr id="18434" name="Content Placeholder 5">
            <a:extLst>
              <a:ext uri="{FF2B5EF4-FFF2-40B4-BE49-F238E27FC236}">
                <a16:creationId xmlns:a16="http://schemas.microsoft.com/office/drawing/2014/main" id="{333C8A3D-2340-F246-95A6-88EE83992C1A}"/>
              </a:ext>
            </a:extLst>
          </p:cNvPr>
          <p:cNvSpPr>
            <a:spLocks noGrp="1" noChangeArrowheads="1"/>
          </p:cNvSpPr>
          <p:nvPr>
            <p:ph idx="1"/>
          </p:nvPr>
        </p:nvSpPr>
        <p:spPr>
          <a:xfrm>
            <a:off x="838200" y="2391568"/>
            <a:ext cx="10515600" cy="3785394"/>
          </a:xfrm>
        </p:spPr>
        <p:txBody>
          <a:bodyPr anchor="ctr">
            <a:normAutofit/>
          </a:bodyPr>
          <a:lstStyle/>
          <a:p>
            <a:pPr marL="0" indent="0">
              <a:buNone/>
            </a:pPr>
            <a:r>
              <a:rPr lang="en-US" altLang="en-US" sz="2400" b="1" u="sng"/>
              <a:t>Statute </a:t>
            </a:r>
          </a:p>
          <a:p>
            <a:pPr marL="0" indent="0">
              <a:buNone/>
            </a:pPr>
            <a:r>
              <a:rPr lang="en-US" altLang="en-US" sz="2400"/>
              <a:t>Sections 1304(b)(3) and 1308(b) of the Elementary and Secondary Education Act (ESEA) of 1965, as amended by Every Student Succeeds Act (ESSA) of 2015 </a:t>
            </a:r>
          </a:p>
          <a:p>
            <a:pPr marL="0" indent="0">
              <a:buNone/>
            </a:pPr>
            <a:r>
              <a:rPr lang="en-US" altLang="en-US" sz="2400" b="1" u="sng"/>
              <a:t>Code of Federal Regulations </a:t>
            </a:r>
          </a:p>
          <a:p>
            <a:pPr marL="0" indent="0">
              <a:buNone/>
            </a:pPr>
            <a:r>
              <a:rPr lang="en-US" altLang="en-US" sz="2400"/>
              <a:t>34 CFR 200.81, 200.82(c) and 200.85</a:t>
            </a:r>
          </a:p>
          <a:p>
            <a:pPr marL="0" indent="0">
              <a:buNone/>
            </a:pPr>
            <a:r>
              <a:rPr lang="en-US" altLang="en-US" sz="2400" b="1" u="sng"/>
              <a:t>Guidance </a:t>
            </a:r>
          </a:p>
          <a:p>
            <a:pPr marL="0" indent="0">
              <a:buNone/>
            </a:pPr>
            <a:r>
              <a:rPr lang="en-US" altLang="en-US" sz="2400"/>
              <a:t>Non-Regulatory Guidance for Title I, Part C, Education of Migratory Children: Chapter VI, D (2010)</a:t>
            </a:r>
          </a:p>
        </p:txBody>
      </p:sp>
    </p:spTree>
    <p:extLst>
      <p:ext uri="{BB962C8B-B14F-4D97-AF65-F5344CB8AC3E}">
        <p14:creationId xmlns:p14="http://schemas.microsoft.com/office/powerpoint/2010/main" val="4030027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2B909-F831-5A4A-9D5A-038CBC4CF0C4}"/>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2EC2DB23-8758-DF49-B1A8-890305BD5CA3}"/>
              </a:ext>
            </a:extLst>
          </p:cNvPr>
          <p:cNvPicPr>
            <a:picLocks noChangeAspect="1"/>
          </p:cNvPicPr>
          <p:nvPr/>
        </p:nvPicPr>
        <p:blipFill>
          <a:blip r:embed="rId4"/>
          <a:stretch>
            <a:fillRect/>
          </a:stretch>
        </p:blipFill>
        <p:spPr>
          <a:xfrm>
            <a:off x="0" y="383758"/>
            <a:ext cx="12192000" cy="6090483"/>
          </a:xfrm>
          <a:prstGeom prst="rect">
            <a:avLst/>
          </a:prstGeom>
        </p:spPr>
      </p:pic>
    </p:spTree>
    <p:extLst>
      <p:ext uri="{BB962C8B-B14F-4D97-AF65-F5344CB8AC3E}">
        <p14:creationId xmlns:p14="http://schemas.microsoft.com/office/powerpoint/2010/main" val="2882931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8F77499-550A-324D-BBB6-1E9C7F04BE4E}"/>
              </a:ext>
            </a:extLst>
          </p:cNvPr>
          <p:cNvPicPr>
            <a:picLocks noChangeAspect="1"/>
          </p:cNvPicPr>
          <p:nvPr/>
        </p:nvPicPr>
        <p:blipFill>
          <a:blip r:embed="rId3"/>
          <a:stretch>
            <a:fillRect/>
          </a:stretch>
        </p:blipFill>
        <p:spPr>
          <a:xfrm>
            <a:off x="1482574" y="1286934"/>
            <a:ext cx="9226854" cy="4105949"/>
          </a:xfrm>
          <a:prstGeom prst="rect">
            <a:avLst/>
          </a:prstGeom>
        </p:spPr>
      </p:pic>
      <p:sp>
        <p:nvSpPr>
          <p:cNvPr id="4" name="Up Arrow 3">
            <a:extLst>
              <a:ext uri="{FF2B5EF4-FFF2-40B4-BE49-F238E27FC236}">
                <a16:creationId xmlns:a16="http://schemas.microsoft.com/office/drawing/2014/main" id="{E6FB60D0-7708-5644-B3A5-7A58BF69EBEA}"/>
              </a:ext>
            </a:extLst>
          </p:cNvPr>
          <p:cNvSpPr/>
          <p:nvPr/>
        </p:nvSpPr>
        <p:spPr>
          <a:xfrm>
            <a:off x="2286000" y="5273040"/>
            <a:ext cx="289560" cy="76237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47C2752-4E30-6048-A323-6CAB54FF2870}"/>
              </a:ext>
            </a:extLst>
          </p:cNvPr>
          <p:cNvSpPr>
            <a:spLocks noGrp="1"/>
          </p:cNvSpPr>
          <p:nvPr>
            <p:ph type="title"/>
          </p:nvPr>
        </p:nvSpPr>
        <p:spPr>
          <a:xfrm>
            <a:off x="838200" y="365125"/>
            <a:ext cx="10515600" cy="780257"/>
          </a:xfrm>
        </p:spPr>
        <p:txBody>
          <a:bodyPr/>
          <a:lstStyle/>
          <a:p>
            <a:r>
              <a:rPr lang="en-US" dirty="0"/>
              <a:t>Using PowerSchool &amp; MSIX</a:t>
            </a:r>
          </a:p>
        </p:txBody>
      </p:sp>
    </p:spTree>
    <p:extLst>
      <p:ext uri="{BB962C8B-B14F-4D97-AF65-F5344CB8AC3E}">
        <p14:creationId xmlns:p14="http://schemas.microsoft.com/office/powerpoint/2010/main" val="229336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8D3F89-7D9E-BD4D-BBE3-705632A4409C}"/>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0C1AA41-E639-F540-BB56-F02C1DEAAAD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08D872FF-052E-3342-A7D7-BF12B5E66CBB}"/>
              </a:ext>
            </a:extLst>
          </p:cNvPr>
          <p:cNvPicPr>
            <a:picLocks noChangeAspect="1"/>
          </p:cNvPicPr>
          <p:nvPr/>
        </p:nvPicPr>
        <p:blipFill>
          <a:blip r:embed="rId4"/>
          <a:stretch>
            <a:fillRect/>
          </a:stretch>
        </p:blipFill>
        <p:spPr>
          <a:xfrm>
            <a:off x="0" y="870812"/>
            <a:ext cx="12192000" cy="5116376"/>
          </a:xfrm>
          <a:prstGeom prst="rect">
            <a:avLst/>
          </a:prstGeom>
        </p:spPr>
      </p:pic>
    </p:spTree>
    <p:extLst>
      <p:ext uri="{BB962C8B-B14F-4D97-AF65-F5344CB8AC3E}">
        <p14:creationId xmlns:p14="http://schemas.microsoft.com/office/powerpoint/2010/main" val="2239244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64D969-46F1-44FC-B488-3FA68C677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707"/>
            <a:ext cx="12188952" cy="6656293"/>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3003D4E-E9FF-4669-90E7-7CED081587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7101"/>
          <a:stretch/>
        </p:blipFill>
        <p:spPr>
          <a:xfrm flipV="1">
            <a:off x="2" y="1"/>
            <a:ext cx="12191999" cy="1878950"/>
          </a:xfrm>
          <a:custGeom>
            <a:avLst/>
            <a:gdLst>
              <a:gd name="connsiteX0" fmla="*/ 0 w 12191999"/>
              <a:gd name="connsiteY0" fmla="*/ 1878950 h 1878950"/>
              <a:gd name="connsiteX1" fmla="*/ 12191999 w 12191999"/>
              <a:gd name="connsiteY1" fmla="*/ 1878950 h 1878950"/>
              <a:gd name="connsiteX2" fmla="*/ 12191999 w 12191999"/>
              <a:gd name="connsiteY2" fmla="*/ 0 h 1878950"/>
              <a:gd name="connsiteX3" fmla="*/ 0 w 12191999"/>
              <a:gd name="connsiteY3" fmla="*/ 0 h 1878950"/>
            </a:gdLst>
            <a:ahLst/>
            <a:cxnLst>
              <a:cxn ang="0">
                <a:pos x="connsiteX0" y="connsiteY0"/>
              </a:cxn>
              <a:cxn ang="0">
                <a:pos x="connsiteX1" y="connsiteY1"/>
              </a:cxn>
              <a:cxn ang="0">
                <a:pos x="connsiteX2" y="connsiteY2"/>
              </a:cxn>
              <a:cxn ang="0">
                <a:pos x="connsiteX3" y="connsiteY3"/>
              </a:cxn>
            </a:cxnLst>
            <a:rect l="l" t="t" r="r" b="b"/>
            <a:pathLst>
              <a:path w="12191999" h="1878950">
                <a:moveTo>
                  <a:pt x="0" y="1878950"/>
                </a:moveTo>
                <a:lnTo>
                  <a:pt x="12191999" y="1878950"/>
                </a:lnTo>
                <a:lnTo>
                  <a:pt x="12191999" y="0"/>
                </a:lnTo>
                <a:lnTo>
                  <a:pt x="0" y="0"/>
                </a:lnTo>
                <a:close/>
              </a:path>
            </a:pathLst>
          </a:custGeom>
        </p:spPr>
      </p:pic>
      <p:pic>
        <p:nvPicPr>
          <p:cNvPr id="12" name="Picture 11">
            <a:extLst>
              <a:ext uri="{FF2B5EF4-FFF2-40B4-BE49-F238E27FC236}">
                <a16:creationId xmlns:a16="http://schemas.microsoft.com/office/drawing/2014/main" id="{A7D98261-3895-4FB5-B9CE-26FAF63573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4914024"/>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2" name="Title 1">
            <a:extLst>
              <a:ext uri="{FF2B5EF4-FFF2-40B4-BE49-F238E27FC236}">
                <a16:creationId xmlns:a16="http://schemas.microsoft.com/office/drawing/2014/main" id="{CA59D543-9A8B-D145-9160-10E8A899C6AC}"/>
              </a:ext>
            </a:extLst>
          </p:cNvPr>
          <p:cNvSpPr>
            <a:spLocks noGrp="1"/>
          </p:cNvSpPr>
          <p:nvPr>
            <p:ph type="title"/>
          </p:nvPr>
        </p:nvSpPr>
        <p:spPr>
          <a:xfrm>
            <a:off x="805661" y="1401859"/>
            <a:ext cx="3510845" cy="4054282"/>
          </a:xfrm>
        </p:spPr>
        <p:txBody>
          <a:bodyPr>
            <a:normAutofit/>
          </a:bodyPr>
          <a:lstStyle/>
          <a:p>
            <a:r>
              <a:rPr lang="en-US" sz="4000">
                <a:solidFill>
                  <a:srgbClr val="FFFFFF"/>
                </a:solidFill>
              </a:rPr>
              <a:t>Summary	</a:t>
            </a:r>
          </a:p>
        </p:txBody>
      </p:sp>
      <p:sp>
        <p:nvSpPr>
          <p:cNvPr id="3" name="Content Placeholder 2">
            <a:extLst>
              <a:ext uri="{FF2B5EF4-FFF2-40B4-BE49-F238E27FC236}">
                <a16:creationId xmlns:a16="http://schemas.microsoft.com/office/drawing/2014/main" id="{2699CAEE-FB32-864E-95C4-35EAA03CE121}"/>
              </a:ext>
            </a:extLst>
          </p:cNvPr>
          <p:cNvSpPr>
            <a:spLocks noGrp="1"/>
          </p:cNvSpPr>
          <p:nvPr>
            <p:ph idx="1"/>
          </p:nvPr>
        </p:nvSpPr>
        <p:spPr>
          <a:xfrm>
            <a:off x="5257800" y="1553134"/>
            <a:ext cx="6128539" cy="3751732"/>
          </a:xfrm>
        </p:spPr>
        <p:txBody>
          <a:bodyPr anchor="ctr">
            <a:normAutofit/>
          </a:bodyPr>
          <a:lstStyle/>
          <a:p>
            <a:r>
              <a:rPr lang="en-US" sz="1900">
                <a:solidFill>
                  <a:srgbClr val="FFFFFF"/>
                </a:solidFill>
              </a:rPr>
              <a:t>District Data Administrators have more tools and resources to identify and find possible migratory families</a:t>
            </a:r>
          </a:p>
          <a:p>
            <a:r>
              <a:rPr lang="en-US" sz="1900">
                <a:solidFill>
                  <a:srgbClr val="FFFFFF"/>
                </a:solidFill>
              </a:rPr>
              <a:t>Most useful reports:</a:t>
            </a:r>
          </a:p>
          <a:p>
            <a:pPr lvl="1"/>
            <a:r>
              <a:rPr lang="en-US" sz="1900">
                <a:solidFill>
                  <a:srgbClr val="FFFFFF"/>
                </a:solidFill>
              </a:rPr>
              <a:t>MSIX ID Count</a:t>
            </a:r>
          </a:p>
          <a:p>
            <a:pPr lvl="1"/>
            <a:r>
              <a:rPr lang="en-US" sz="1900">
                <a:solidFill>
                  <a:srgbClr val="FFFFFF"/>
                </a:solidFill>
              </a:rPr>
              <a:t>Missed Enrollment</a:t>
            </a:r>
          </a:p>
          <a:p>
            <a:pPr lvl="1"/>
            <a:r>
              <a:rPr lang="en-US" sz="1900">
                <a:solidFill>
                  <a:srgbClr val="FFFFFF"/>
                </a:solidFill>
              </a:rPr>
              <a:t>General Move To</a:t>
            </a:r>
          </a:p>
          <a:p>
            <a:r>
              <a:rPr lang="en-US" sz="1900">
                <a:solidFill>
                  <a:srgbClr val="FFFFFF"/>
                </a:solidFill>
              </a:rPr>
              <a:t>Interesting reports to review:</a:t>
            </a:r>
          </a:p>
          <a:p>
            <a:pPr lvl="1"/>
            <a:r>
              <a:rPr lang="en-US" sz="1900">
                <a:solidFill>
                  <a:srgbClr val="FFFFFF"/>
                </a:solidFill>
              </a:rPr>
              <a:t>Grade Retention</a:t>
            </a:r>
          </a:p>
          <a:p>
            <a:pPr lvl="1"/>
            <a:r>
              <a:rPr lang="en-US" sz="1900">
                <a:solidFill>
                  <a:srgbClr val="FFFFFF"/>
                </a:solidFill>
              </a:rPr>
              <a:t>Potential Duplicates</a:t>
            </a:r>
          </a:p>
          <a:p>
            <a:pPr lvl="1"/>
            <a:r>
              <a:rPr lang="en-US" sz="1900">
                <a:solidFill>
                  <a:srgbClr val="FFFFFF"/>
                </a:solidFill>
              </a:rPr>
              <a:t>Data Logic Issues</a:t>
            </a:r>
          </a:p>
          <a:p>
            <a:pPr lvl="1"/>
            <a:r>
              <a:rPr lang="en-US" sz="1900">
                <a:solidFill>
                  <a:srgbClr val="FFFFFF"/>
                </a:solidFill>
              </a:rPr>
              <a:t>General Move From</a:t>
            </a:r>
          </a:p>
          <a:p>
            <a:pPr marL="457200" lvl="1" indent="0">
              <a:buNone/>
            </a:pPr>
            <a:endParaRPr lang="en-US" sz="1900">
              <a:solidFill>
                <a:srgbClr val="FFFFFF"/>
              </a:solidFill>
            </a:endParaRPr>
          </a:p>
          <a:p>
            <a:pPr marL="457200" lvl="1" indent="0">
              <a:buNone/>
            </a:pPr>
            <a:endParaRPr lang="en-US" sz="1900">
              <a:solidFill>
                <a:srgbClr val="FFFFFF"/>
              </a:solidFill>
            </a:endParaRPr>
          </a:p>
        </p:txBody>
      </p:sp>
      <p:sp>
        <p:nvSpPr>
          <p:cNvPr id="14" name="Rectangle 13">
            <a:extLst>
              <a:ext uri="{FF2B5EF4-FFF2-40B4-BE49-F238E27FC236}">
                <a16:creationId xmlns:a16="http://schemas.microsoft.com/office/drawing/2014/main" id="{9E0A01E6-95B9-424D-93AE-19F4928D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44454"/>
            <a:ext cx="12188952" cy="8135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88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BE1428-D291-9146-9B3D-E4B11CEA7F5E}"/>
              </a:ext>
            </a:extLst>
          </p:cNvPr>
          <p:cNvSpPr>
            <a:spLocks noGrp="1"/>
          </p:cNvSpPr>
          <p:nvPr>
            <p:ph type="title"/>
          </p:nvPr>
        </p:nvSpPr>
        <p:spPr>
          <a:xfrm>
            <a:off x="640079" y="2053641"/>
            <a:ext cx="3669161" cy="2760098"/>
          </a:xfrm>
        </p:spPr>
        <p:txBody>
          <a:bodyPr>
            <a:normAutofit/>
          </a:bodyPr>
          <a:lstStyle/>
          <a:p>
            <a:r>
              <a:rPr lang="en-US">
                <a:solidFill>
                  <a:srgbClr val="FFFFFF"/>
                </a:solidFill>
              </a:rPr>
              <a:t>Summary - Cont</a:t>
            </a:r>
          </a:p>
        </p:txBody>
      </p:sp>
      <p:sp>
        <p:nvSpPr>
          <p:cNvPr id="3" name="Content Placeholder 2">
            <a:extLst>
              <a:ext uri="{FF2B5EF4-FFF2-40B4-BE49-F238E27FC236}">
                <a16:creationId xmlns:a16="http://schemas.microsoft.com/office/drawing/2014/main" id="{8BB3B277-EA8C-FE40-B2AB-D51E9BF80AC8}"/>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rPr>
              <a:t>Use PowerSchool in combination with MSIX to find possible families</a:t>
            </a:r>
          </a:p>
          <a:p>
            <a:r>
              <a:rPr lang="en-US" sz="2400" dirty="0">
                <a:solidFill>
                  <a:srgbClr val="000000"/>
                </a:solidFill>
              </a:rPr>
              <a:t>Run a monthly or bi-monthly New Enrollment Report in PS &amp; conduct random searches from the report in MSIX for potential families</a:t>
            </a:r>
          </a:p>
          <a:p>
            <a:r>
              <a:rPr lang="en-US" sz="2400" dirty="0">
                <a:solidFill>
                  <a:srgbClr val="000000"/>
                </a:solidFill>
              </a:rPr>
              <a:t>Become familiar with excel to work with data</a:t>
            </a:r>
          </a:p>
          <a:p>
            <a:r>
              <a:rPr lang="en-US" sz="2400" dirty="0">
                <a:solidFill>
                  <a:srgbClr val="000000"/>
                </a:solidFill>
              </a:rPr>
              <a:t>Log in at least once a month</a:t>
            </a:r>
          </a:p>
          <a:p>
            <a:r>
              <a:rPr lang="en-US" sz="2400" dirty="0">
                <a:solidFill>
                  <a:srgbClr val="000000"/>
                </a:solidFill>
                <a:highlight>
                  <a:srgbClr val="FFFF00"/>
                </a:highlight>
              </a:rPr>
              <a:t>Remember…if you don’t use MSIX &amp; PS to its fullest potential, you are missing great opportunities to find and identify potential families</a:t>
            </a:r>
          </a:p>
          <a:p>
            <a:endParaRPr lang="en-US" sz="2400" dirty="0">
              <a:solidFill>
                <a:srgbClr val="000000"/>
              </a:solidFill>
            </a:endParaRPr>
          </a:p>
        </p:txBody>
      </p:sp>
    </p:spTree>
    <p:extLst>
      <p:ext uri="{BB962C8B-B14F-4D97-AF65-F5344CB8AC3E}">
        <p14:creationId xmlns:p14="http://schemas.microsoft.com/office/powerpoint/2010/main" val="361548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729" name="Title 4">
            <a:extLst>
              <a:ext uri="{FF2B5EF4-FFF2-40B4-BE49-F238E27FC236}">
                <a16:creationId xmlns:a16="http://schemas.microsoft.com/office/drawing/2014/main" id="{ABD71AD7-9AF0-394F-9E88-2EBC974A0CF3}"/>
              </a:ext>
            </a:extLst>
          </p:cNvPr>
          <p:cNvSpPr>
            <a:spLocks noGrp="1" noChangeArrowheads="1"/>
          </p:cNvSpPr>
          <p:nvPr>
            <p:ph type="title"/>
          </p:nvPr>
        </p:nvSpPr>
        <p:spPr>
          <a:xfrm>
            <a:off x="7289803" y="129971"/>
            <a:ext cx="4087306" cy="2889114"/>
          </a:xfrm>
        </p:spPr>
        <p:txBody>
          <a:bodyPr vert="horz" lIns="91440" tIns="45720" rIns="91440" bIns="45720" rtlCol="0" anchor="b">
            <a:normAutofit/>
          </a:bodyPr>
          <a:lstStyle/>
          <a:p>
            <a:r>
              <a:rPr lang="en-US" altLang="en-US" sz="5400" b="1" dirty="0">
                <a:solidFill>
                  <a:schemeClr val="accent6">
                    <a:lumMod val="60000"/>
                    <a:lumOff val="40000"/>
                  </a:schemeClr>
                </a:solidFill>
              </a:rPr>
              <a:t>Questions?</a:t>
            </a:r>
          </a:p>
        </p:txBody>
      </p:sp>
      <p:sp>
        <p:nvSpPr>
          <p:cNvPr id="72" name="Freeform: Shape 71">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3731" name="Picture 73730">
            <a:extLst>
              <a:ext uri="{FF2B5EF4-FFF2-40B4-BE49-F238E27FC236}">
                <a16:creationId xmlns:a16="http://schemas.microsoft.com/office/drawing/2014/main" id="{733A9BCF-3B1B-4553-8E56-972FA20D60A6}"/>
              </a:ext>
            </a:extLst>
          </p:cNvPr>
          <p:cNvPicPr>
            <a:picLocks noChangeAspect="1"/>
          </p:cNvPicPr>
          <p:nvPr/>
        </p:nvPicPr>
        <p:blipFill rotWithShape="1">
          <a:blip r:embed="rId3"/>
          <a:srcRect l="37483" r="2"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3491" name="Title 1">
            <a:extLst>
              <a:ext uri="{FF2B5EF4-FFF2-40B4-BE49-F238E27FC236}">
                <a16:creationId xmlns:a16="http://schemas.microsoft.com/office/drawing/2014/main" id="{5D04637C-048B-D940-9E6B-CBC3A4EE0CDA}"/>
              </a:ext>
            </a:extLst>
          </p:cNvPr>
          <p:cNvSpPr txBox="1">
            <a:spLocks noChangeArrowheads="1"/>
          </p:cNvSpPr>
          <p:nvPr/>
        </p:nvSpPr>
        <p:spPr bwMode="auto">
          <a:xfrm>
            <a:off x="252039" y="3607733"/>
            <a:ext cx="7886700" cy="2319338"/>
          </a:xfrm>
          <a:prstGeom prst="rect">
            <a:avLst/>
          </a:prstGeom>
          <a:noFill/>
          <a:ln>
            <a:noFill/>
          </a:ln>
        </p:spPr>
        <p:txBody>
          <a:bodyPr anchor="b"/>
          <a:lstStyle>
            <a:lvl1pPr>
              <a:spcBef>
                <a:spcPct val="20000"/>
              </a:spcBef>
              <a:buChar char="•"/>
              <a:defRPr sz="3000">
                <a:solidFill>
                  <a:srgbClr val="7F1353"/>
                </a:solidFill>
                <a:latin typeface="Arial" panose="020B0604020202020204" pitchFamily="34" charset="0"/>
                <a:ea typeface="ヒラギノ角ゴ Pro W3" pitchFamily="1" charset="-128"/>
              </a:defRPr>
            </a:lvl1pPr>
            <a:lvl2pPr marL="742950" indent="-285750">
              <a:spcBef>
                <a:spcPct val="20000"/>
              </a:spcBef>
              <a:buChar char="–"/>
              <a:defRPr sz="2800">
                <a:solidFill>
                  <a:srgbClr val="7F1353"/>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7F1353"/>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7F1353"/>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7F1353"/>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itchFamily="1" charset="-128"/>
              </a:defRPr>
            </a:lvl9pPr>
          </a:lstStyle>
          <a:p>
            <a:pPr eaLnBrk="1" hangingPunct="1">
              <a:spcBef>
                <a:spcPct val="0"/>
              </a:spcBef>
              <a:spcAft>
                <a:spcPts val="600"/>
              </a:spcAft>
              <a:buFontTx/>
              <a:buNone/>
              <a:defRPr/>
            </a:pPr>
            <a:r>
              <a:rPr lang="en-US" altLang="en-US" sz="3200" b="1" dirty="0">
                <a:solidFill>
                  <a:srgbClr val="A2BC36"/>
                </a:solidFill>
              </a:rPr>
              <a:t>Heriberto Corral, Ed. D</a:t>
            </a:r>
            <a:br>
              <a:rPr lang="en-US" altLang="en-US" sz="3200" b="1" dirty="0">
                <a:solidFill>
                  <a:srgbClr val="A2BC36"/>
                </a:solidFill>
              </a:rPr>
            </a:br>
            <a:r>
              <a:rPr lang="en-US" altLang="en-US" sz="3200" b="1" dirty="0">
                <a:solidFill>
                  <a:srgbClr val="A2BC36"/>
                </a:solidFill>
              </a:rPr>
              <a:t>NC MEP Administrator </a:t>
            </a:r>
            <a:br>
              <a:rPr lang="en-US" altLang="en-US" sz="3200" b="1" dirty="0">
                <a:solidFill>
                  <a:srgbClr val="A2BC36"/>
                </a:solidFill>
              </a:rPr>
            </a:br>
            <a:r>
              <a:rPr lang="en-US" altLang="en-US" sz="3200" b="1" dirty="0">
                <a:solidFill>
                  <a:schemeClr val="accent6">
                    <a:lumMod val="60000"/>
                    <a:lumOff val="40000"/>
                  </a:schemeClr>
                </a:solidFill>
              </a:rPr>
              <a:t>heriberto.corral</a:t>
            </a:r>
            <a:r>
              <a:rPr lang="en-US" altLang="en-US" sz="3200" b="1" dirty="0">
                <a:solidFill>
                  <a:schemeClr val="accent6">
                    <a:lumMod val="60000"/>
                    <a:lumOff val="40000"/>
                  </a:schemeClr>
                </a:solidFill>
                <a:hlinkClick r:id="rId4">
                  <a:extLst>
                    <a:ext uri="{A12FA001-AC4F-418D-AE19-62706E023703}">
                      <ahyp:hlinkClr xmlns:ahyp="http://schemas.microsoft.com/office/drawing/2018/hyperlinkcolor" val="tx"/>
                    </a:ext>
                  </a:extLst>
                </a:hlinkClick>
              </a:rPr>
              <a:t>@dpi.nc.gov</a:t>
            </a:r>
            <a:br>
              <a:rPr lang="en-US" altLang="en-US" sz="3200" b="1" dirty="0">
                <a:solidFill>
                  <a:srgbClr val="A2BC36"/>
                </a:solidFill>
              </a:rPr>
            </a:br>
            <a:r>
              <a:rPr lang="en-US" altLang="en-US" sz="3200" b="1" dirty="0">
                <a:solidFill>
                  <a:srgbClr val="A2BC36"/>
                </a:solidFill>
              </a:rPr>
              <a:t>984-236-2798</a:t>
            </a:r>
          </a:p>
        </p:txBody>
      </p:sp>
    </p:spTree>
    <p:extLst>
      <p:ext uri="{BB962C8B-B14F-4D97-AF65-F5344CB8AC3E}">
        <p14:creationId xmlns:p14="http://schemas.microsoft.com/office/powerpoint/2010/main" val="24932935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7" name="Title 6">
            <a:extLst>
              <a:ext uri="{FF2B5EF4-FFF2-40B4-BE49-F238E27FC236}">
                <a16:creationId xmlns:a16="http://schemas.microsoft.com/office/drawing/2014/main" id="{42722A05-4050-C34D-B1F2-BA3D9AF0A38F}"/>
              </a:ext>
            </a:extLst>
          </p:cNvPr>
          <p:cNvSpPr>
            <a:spLocks noGrp="1" noChangeArrowheads="1"/>
          </p:cNvSpPr>
          <p:nvPr>
            <p:ph type="title"/>
          </p:nvPr>
        </p:nvSpPr>
        <p:spPr>
          <a:xfrm>
            <a:off x="838200" y="624568"/>
            <a:ext cx="3766457" cy="5412920"/>
          </a:xfrm>
        </p:spPr>
        <p:txBody>
          <a:bodyPr>
            <a:normAutofit/>
          </a:bodyPr>
          <a:lstStyle/>
          <a:p>
            <a:pPr eaLnBrk="1" hangingPunct="1"/>
            <a:r>
              <a:rPr lang="en-US" altLang="en-US">
                <a:solidFill>
                  <a:srgbClr val="FFFFFF"/>
                </a:solidFill>
              </a:rPr>
              <a:t>What is MSIX?</a:t>
            </a:r>
          </a:p>
        </p:txBody>
      </p:sp>
      <p:sp>
        <p:nvSpPr>
          <p:cNvPr id="8" name="Content Placeholder 7">
            <a:extLst>
              <a:ext uri="{FF2B5EF4-FFF2-40B4-BE49-F238E27FC236}">
                <a16:creationId xmlns:a16="http://schemas.microsoft.com/office/drawing/2014/main" id="{FF58ADFA-3C48-7E48-A9AB-476A5B37AD41}"/>
              </a:ext>
            </a:extLst>
          </p:cNvPr>
          <p:cNvSpPr>
            <a:spLocks noGrp="1"/>
          </p:cNvSpPr>
          <p:nvPr>
            <p:ph idx="1"/>
          </p:nvPr>
        </p:nvSpPr>
        <p:spPr>
          <a:xfrm>
            <a:off x="5600700" y="624568"/>
            <a:ext cx="5753098" cy="5412920"/>
          </a:xfrm>
        </p:spPr>
        <p:txBody>
          <a:bodyPr anchor="ctr">
            <a:normAutofit/>
          </a:bodyPr>
          <a:lstStyle/>
          <a:p>
            <a:pPr marL="0" indent="0">
              <a:buNone/>
              <a:defRPr/>
            </a:pPr>
            <a:r>
              <a:rPr lang="en-US" sz="2000" dirty="0"/>
              <a:t>It is a collaborative effort to help the Department of Education (ED) and states: </a:t>
            </a:r>
          </a:p>
          <a:p>
            <a:pPr marL="457200" indent="-457200">
              <a:buFontTx/>
              <a:buAutoNum type="arabicPeriod"/>
              <a:defRPr/>
            </a:pPr>
            <a:r>
              <a:rPr lang="en-US" sz="2000" dirty="0"/>
              <a:t>Establish standards for the minimum education and health data that each state must collect and maintain in its electronic state migrant student record system</a:t>
            </a:r>
          </a:p>
          <a:p>
            <a:pPr marL="457200" indent="-457200">
              <a:buFontTx/>
              <a:buAutoNum type="arabicPeriod"/>
              <a:defRPr/>
            </a:pPr>
            <a:r>
              <a:rPr lang="en-US" sz="2000" dirty="0"/>
              <a:t>Develop an electronic exchange to link all states' migrant student record systems, facilitating the consolidation of migrant students’ education and health information</a:t>
            </a:r>
          </a:p>
          <a:p>
            <a:pPr marL="457200" indent="-457200">
              <a:buFontTx/>
              <a:buAutoNum type="arabicPeriod"/>
              <a:defRPr/>
            </a:pPr>
            <a:r>
              <a:rPr lang="en-US" sz="2000" dirty="0"/>
              <a:t>Create a Web-based, consolidated, migrant student record that can be used by authorized school personnel to facilitate school enrollment, grade, and course placement, and the accrual of secondary school course credits</a:t>
            </a:r>
          </a:p>
          <a:p>
            <a:pPr marL="457200" indent="-457200">
              <a:buFontTx/>
              <a:buAutoNum type="arabicPeriod"/>
              <a:defRPr/>
            </a:pPr>
            <a:r>
              <a:rPr lang="en-US" sz="2000" dirty="0">
                <a:highlight>
                  <a:srgbClr val="FFFF00"/>
                </a:highlight>
              </a:rPr>
              <a:t>Produce useable information on the migrant children population</a:t>
            </a:r>
          </a:p>
        </p:txBody>
      </p:sp>
    </p:spTree>
    <p:extLst>
      <p:ext uri="{BB962C8B-B14F-4D97-AF65-F5344CB8AC3E}">
        <p14:creationId xmlns:p14="http://schemas.microsoft.com/office/powerpoint/2010/main" val="615281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extBox 6">
            <a:extLst>
              <a:ext uri="{FF2B5EF4-FFF2-40B4-BE49-F238E27FC236}">
                <a16:creationId xmlns:a16="http://schemas.microsoft.com/office/drawing/2014/main" id="{FDDBB1F7-A5A9-6241-8023-86B869F36717}"/>
              </a:ext>
            </a:extLst>
          </p:cNvPr>
          <p:cNvSpPr txBox="1">
            <a:spLocks noChangeArrowheads="1"/>
          </p:cNvSpPr>
          <p:nvPr/>
        </p:nvSpPr>
        <p:spPr bwMode="auto">
          <a:xfrm>
            <a:off x="648931" y="2438401"/>
            <a:ext cx="3667036" cy="3779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lgn="ctr">
              <a:lnSpc>
                <a:spcPct val="90000"/>
              </a:lnSpc>
              <a:spcAft>
                <a:spcPts val="600"/>
              </a:spcAft>
            </a:pPr>
            <a:r>
              <a:rPr lang="en-US" altLang="en-US" sz="4400" dirty="0">
                <a:latin typeface="+mn-lt"/>
                <a:ea typeface="+mn-ea"/>
              </a:rPr>
              <a:t>Passwords </a:t>
            </a:r>
          </a:p>
          <a:p>
            <a:pPr algn="ctr">
              <a:lnSpc>
                <a:spcPct val="90000"/>
              </a:lnSpc>
              <a:spcAft>
                <a:spcPts val="600"/>
              </a:spcAft>
            </a:pPr>
            <a:r>
              <a:rPr lang="en-US" altLang="en-US" sz="4400" dirty="0">
                <a:latin typeface="+mn-lt"/>
                <a:ea typeface="+mn-ea"/>
              </a:rPr>
              <a:t>are </a:t>
            </a:r>
          </a:p>
          <a:p>
            <a:pPr algn="ctr">
              <a:lnSpc>
                <a:spcPct val="90000"/>
              </a:lnSpc>
              <a:spcAft>
                <a:spcPts val="600"/>
              </a:spcAft>
            </a:pPr>
            <a:r>
              <a:rPr lang="en-US" altLang="en-US" sz="4400" dirty="0">
                <a:latin typeface="+mn-lt"/>
                <a:ea typeface="+mn-ea"/>
              </a:rPr>
              <a:t>case </a:t>
            </a:r>
          </a:p>
          <a:p>
            <a:pPr algn="ctr">
              <a:lnSpc>
                <a:spcPct val="90000"/>
              </a:lnSpc>
              <a:spcAft>
                <a:spcPts val="600"/>
              </a:spcAft>
            </a:pPr>
            <a:r>
              <a:rPr lang="en-US" altLang="en-US" sz="4400" dirty="0">
                <a:latin typeface="+mn-lt"/>
                <a:ea typeface="+mn-ea"/>
              </a:rPr>
              <a:t>sensitive</a:t>
            </a:r>
          </a:p>
        </p:txBody>
      </p:sp>
      <p:sp>
        <p:nvSpPr>
          <p:cNvPr id="71" name="Rectangle 70">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69" name="Content Placeholder 4" descr="A screenshot of a cell phone&#10;&#10;Description automatically generated">
            <a:extLst>
              <a:ext uri="{FF2B5EF4-FFF2-40B4-BE49-F238E27FC236}">
                <a16:creationId xmlns:a16="http://schemas.microsoft.com/office/drawing/2014/main" id="{649D06C6-E07B-A64E-B470-071D1FD8A76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8607" r="-1" b="19406"/>
          <a:stretch/>
        </p:blipFill>
        <p:spPr>
          <a:xfrm>
            <a:off x="5276088" y="640082"/>
            <a:ext cx="6276250" cy="5577838"/>
          </a:xfrm>
          <a:prstGeom prst="rect">
            <a:avLst/>
          </a:prstGeom>
          <a:effectLst/>
        </p:spPr>
      </p:pic>
    </p:spTree>
    <p:extLst>
      <p:ext uri="{BB962C8B-B14F-4D97-AF65-F5344CB8AC3E}">
        <p14:creationId xmlns:p14="http://schemas.microsoft.com/office/powerpoint/2010/main" val="390854443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alpha val="6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4B3C61-346D-D548-8F31-1558CFD1BF70}"/>
              </a:ext>
            </a:extLst>
          </p:cNvPr>
          <p:cNvSpPr txBox="1"/>
          <p:nvPr/>
        </p:nvSpPr>
        <p:spPr>
          <a:xfrm>
            <a:off x="2095500" y="304801"/>
            <a:ext cx="7696200" cy="708025"/>
          </a:xfrm>
          <a:prstGeom prst="rect">
            <a:avLst/>
          </a:prstGeom>
          <a:noFill/>
        </p:spPr>
        <p:txBody>
          <a:bodyPr>
            <a:spAutoFit/>
          </a:bodyPr>
          <a:lstStyle/>
          <a:p>
            <a:pPr algn="ctr">
              <a:defRPr/>
            </a:pPr>
            <a:r>
              <a:rPr lang="en-US" sz="4000" dirty="0">
                <a:solidFill>
                  <a:schemeClr val="accent6"/>
                </a:solidFill>
                <a:ea typeface="ヒラギノ角ゴ Pro W3" pitchFamily="1" charset="-128"/>
              </a:rPr>
              <a:t>User Toolbar</a:t>
            </a:r>
          </a:p>
        </p:txBody>
      </p:sp>
      <p:pic>
        <p:nvPicPr>
          <p:cNvPr id="34818" name="Picture 3" descr="A screenshot of a cell phone&#10;&#10;Description automatically generated">
            <a:extLst>
              <a:ext uri="{FF2B5EF4-FFF2-40B4-BE49-F238E27FC236}">
                <a16:creationId xmlns:a16="http://schemas.microsoft.com/office/drawing/2014/main" id="{EBAF4CF9-9F2C-E147-B650-5F0FC4BB3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818" y="1178860"/>
            <a:ext cx="10727535" cy="3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23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6865" name="Rectangle 5">
            <a:extLst>
              <a:ext uri="{FF2B5EF4-FFF2-40B4-BE49-F238E27FC236}">
                <a16:creationId xmlns:a16="http://schemas.microsoft.com/office/drawing/2014/main" id="{235AF7A2-6F9B-9D40-9FF5-32755485D62A}"/>
              </a:ext>
            </a:extLst>
          </p:cNvPr>
          <p:cNvSpPr>
            <a:spLocks noChangeArrowheads="1"/>
          </p:cNvSpPr>
          <p:nvPr/>
        </p:nvSpPr>
        <p:spPr bwMode="auto">
          <a:xfrm>
            <a:off x="4953000" y="4038600"/>
            <a:ext cx="685800" cy="76200"/>
          </a:xfrm>
          <a:prstGeom prst="rect">
            <a:avLst/>
          </a:prstGeom>
          <a:solidFill>
            <a:schemeClr val="tx2"/>
          </a:solidFill>
          <a:ln w="9525" algn="ctr">
            <a:solidFill>
              <a:schemeClr val="tx2"/>
            </a:solidFill>
            <a:round/>
            <a:headEnd/>
            <a:tailEnd/>
          </a:ln>
        </p:spPr>
        <p:txBody>
          <a:bodyPr/>
          <a:lstStyle>
            <a:lvl1pPr>
              <a:spcBef>
                <a:spcPct val="20000"/>
              </a:spcBef>
              <a:buChar char="•"/>
              <a:defRPr sz="3000">
                <a:solidFill>
                  <a:srgbClr val="7F1353"/>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7F1353"/>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7F1353"/>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7F1353"/>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7F1353"/>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chemeClr val="tx1"/>
              </a:solidFill>
            </a:endParaRPr>
          </a:p>
        </p:txBody>
      </p:sp>
      <p:sp>
        <p:nvSpPr>
          <p:cNvPr id="7" name="TextBox 6">
            <a:extLst>
              <a:ext uri="{FF2B5EF4-FFF2-40B4-BE49-F238E27FC236}">
                <a16:creationId xmlns:a16="http://schemas.microsoft.com/office/drawing/2014/main" id="{1C9468AA-3C29-7446-A0F9-D0DEA7E9F9F2}"/>
              </a:ext>
            </a:extLst>
          </p:cNvPr>
          <p:cNvSpPr txBox="1"/>
          <p:nvPr/>
        </p:nvSpPr>
        <p:spPr>
          <a:xfrm>
            <a:off x="2524125" y="149225"/>
            <a:ext cx="7239000" cy="585788"/>
          </a:xfrm>
          <a:prstGeom prst="rect">
            <a:avLst/>
          </a:prstGeom>
          <a:noFill/>
        </p:spPr>
        <p:txBody>
          <a:bodyPr>
            <a:spAutoFit/>
          </a:bodyPr>
          <a:lstStyle/>
          <a:p>
            <a:pPr>
              <a:defRPr/>
            </a:pPr>
            <a:r>
              <a:rPr lang="en-US" sz="3200" dirty="0">
                <a:solidFill>
                  <a:schemeClr val="accent6"/>
                </a:solidFill>
                <a:ea typeface="ヒラギノ角ゴ Pro W3" pitchFamily="1" charset="-128"/>
              </a:rPr>
              <a:t>Student Overview: Consolidated View </a:t>
            </a:r>
          </a:p>
        </p:txBody>
      </p:sp>
      <p:pic>
        <p:nvPicPr>
          <p:cNvPr id="36867" name="Content Placeholder 3" descr="A screenshot of a cell phone&#10;&#10;Description automatically generated">
            <a:extLst>
              <a:ext uri="{FF2B5EF4-FFF2-40B4-BE49-F238E27FC236}">
                <a16:creationId xmlns:a16="http://schemas.microsoft.com/office/drawing/2014/main" id="{20BC76D2-0904-604D-A96D-8C34860CAE7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95258" y="1156446"/>
            <a:ext cx="9401483" cy="4787153"/>
          </a:xfrm>
        </p:spPr>
      </p:pic>
    </p:spTree>
    <p:extLst>
      <p:ext uri="{BB962C8B-B14F-4D97-AF65-F5344CB8AC3E}">
        <p14:creationId xmlns:p14="http://schemas.microsoft.com/office/powerpoint/2010/main" val="262005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1" name="Title 1">
            <a:extLst>
              <a:ext uri="{FF2B5EF4-FFF2-40B4-BE49-F238E27FC236}">
                <a16:creationId xmlns:a16="http://schemas.microsoft.com/office/drawing/2014/main" id="{8EE2A2D7-E204-1C47-991B-C731F118F678}"/>
              </a:ext>
            </a:extLst>
          </p:cNvPr>
          <p:cNvSpPr>
            <a:spLocks noGrp="1" noChangeArrowheads="1"/>
          </p:cNvSpPr>
          <p:nvPr>
            <p:ph type="title"/>
          </p:nvPr>
        </p:nvSpPr>
        <p:spPr>
          <a:xfrm>
            <a:off x="651307" y="640081"/>
            <a:ext cx="3377183" cy="3681976"/>
          </a:xfrm>
          <a:noFill/>
        </p:spPr>
        <p:txBody>
          <a:bodyPr vert="horz" lIns="91440" tIns="45720" rIns="91440" bIns="45720" rtlCol="0" anchor="b">
            <a:normAutofit/>
          </a:bodyPr>
          <a:lstStyle/>
          <a:p>
            <a:r>
              <a:rPr lang="en-US" altLang="en-US" sz="4400">
                <a:solidFill>
                  <a:schemeClr val="bg1"/>
                </a:solidFill>
              </a:rPr>
              <a:t>MSIX Users </a:t>
            </a:r>
          </a:p>
        </p:txBody>
      </p:sp>
      <p:pic>
        <p:nvPicPr>
          <p:cNvPr id="51203" name="Picture 51202">
            <a:extLst>
              <a:ext uri="{FF2B5EF4-FFF2-40B4-BE49-F238E27FC236}">
                <a16:creationId xmlns:a16="http://schemas.microsoft.com/office/drawing/2014/main" id="{C5621BD7-EFC5-4F91-9CE8-1448F8B1760D}"/>
              </a:ext>
            </a:extLst>
          </p:cNvPr>
          <p:cNvPicPr>
            <a:picLocks noChangeAspect="1"/>
          </p:cNvPicPr>
          <p:nvPr/>
        </p:nvPicPr>
        <p:blipFill rotWithShape="1">
          <a:blip r:embed="rId2"/>
          <a:srcRect l="18289" r="8344" b="-1"/>
          <a:stretch/>
        </p:blipFill>
        <p:spPr>
          <a:xfrm>
            <a:off x="4654297" y="10"/>
            <a:ext cx="7537704" cy="6857990"/>
          </a:xfrm>
          <a:prstGeom prst="rect">
            <a:avLst/>
          </a:prstGeom>
        </p:spPr>
      </p:pic>
    </p:spTree>
    <p:extLst>
      <p:ext uri="{BB962C8B-B14F-4D97-AF65-F5344CB8AC3E}">
        <p14:creationId xmlns:p14="http://schemas.microsoft.com/office/powerpoint/2010/main" val="725923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2" name="Freeform: Shape 7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25" name="Title 1">
            <a:extLst>
              <a:ext uri="{FF2B5EF4-FFF2-40B4-BE49-F238E27FC236}">
                <a16:creationId xmlns:a16="http://schemas.microsoft.com/office/drawing/2014/main" id="{B18C2350-7790-664D-B47C-18AB40416DC3}"/>
              </a:ext>
            </a:extLst>
          </p:cNvPr>
          <p:cNvSpPr>
            <a:spLocks noGrp="1" noChangeArrowheads="1"/>
          </p:cNvSpPr>
          <p:nvPr>
            <p:ph type="title"/>
          </p:nvPr>
        </p:nvSpPr>
        <p:spPr>
          <a:xfrm>
            <a:off x="750242" y="632990"/>
            <a:ext cx="4062643" cy="1043409"/>
          </a:xfrm>
        </p:spPr>
        <p:txBody>
          <a:bodyPr vert="horz" lIns="91440" tIns="45720" rIns="91440" bIns="45720" rtlCol="0" anchor="ctr">
            <a:normAutofit/>
          </a:bodyPr>
          <a:lstStyle/>
          <a:p>
            <a:r>
              <a:rPr lang="en-US" altLang="en-US" sz="3600" kern="1200">
                <a:solidFill>
                  <a:schemeClr val="tx1"/>
                </a:solidFill>
                <a:latin typeface="+mj-lt"/>
                <a:ea typeface="+mj-ea"/>
                <a:cs typeface="+mj-cs"/>
              </a:rPr>
              <a:t>Who can use MSIX? </a:t>
            </a:r>
          </a:p>
        </p:txBody>
      </p:sp>
      <p:sp>
        <p:nvSpPr>
          <p:cNvPr id="3" name="Content Placeholder 2">
            <a:extLst>
              <a:ext uri="{FF2B5EF4-FFF2-40B4-BE49-F238E27FC236}">
                <a16:creationId xmlns:a16="http://schemas.microsoft.com/office/drawing/2014/main" id="{C1167453-14DB-B543-B583-CB759ABA55FA}"/>
              </a:ext>
            </a:extLst>
          </p:cNvPr>
          <p:cNvSpPr>
            <a:spLocks noGrp="1" noChangeArrowheads="1"/>
          </p:cNvSpPr>
          <p:nvPr>
            <p:ph sz="half" idx="1"/>
          </p:nvPr>
        </p:nvSpPr>
        <p:spPr>
          <a:xfrm>
            <a:off x="518474" y="1774372"/>
            <a:ext cx="4064409" cy="2754086"/>
          </a:xfrm>
        </p:spPr>
        <p:txBody>
          <a:bodyPr vert="horz" lIns="91440" tIns="45720" rIns="91440" bIns="45720" rtlCol="0" anchor="t">
            <a:normAutofit/>
          </a:bodyPr>
          <a:lstStyle/>
          <a:p>
            <a:r>
              <a:rPr lang="en-US" altLang="en-US" sz="1800"/>
              <a:t>MEP Staff (Recruiters, Liaisons, Advocates, Service Providers)</a:t>
            </a:r>
          </a:p>
          <a:p>
            <a:r>
              <a:rPr lang="en-US" altLang="en-US" sz="1800"/>
              <a:t>Counselors</a:t>
            </a:r>
          </a:p>
          <a:p>
            <a:r>
              <a:rPr lang="en-US" altLang="en-US" sz="1800"/>
              <a:t>Data Managers / Registrars</a:t>
            </a:r>
          </a:p>
          <a:p>
            <a:endParaRPr lang="en-US" altLang="en-US" sz="1800"/>
          </a:p>
        </p:txBody>
      </p:sp>
      <p:pic>
        <p:nvPicPr>
          <p:cNvPr id="52227" name="Content Placeholder 5">
            <a:extLst>
              <a:ext uri="{FF2B5EF4-FFF2-40B4-BE49-F238E27FC236}">
                <a16:creationId xmlns:a16="http://schemas.microsoft.com/office/drawing/2014/main" id="{491282E0-96C2-7847-85F6-D2AFBDC1196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6038101" y="1215998"/>
            <a:ext cx="5510771" cy="4133078"/>
          </a:xfrm>
          <a:prstGeom prst="rect">
            <a:avLst/>
          </a:prstGeom>
        </p:spPr>
      </p:pic>
    </p:spTree>
    <p:extLst>
      <p:ext uri="{BB962C8B-B14F-4D97-AF65-F5344CB8AC3E}">
        <p14:creationId xmlns:p14="http://schemas.microsoft.com/office/powerpoint/2010/main" val="34055736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TotalTime>
  <Words>1440</Words>
  <Application>Microsoft Macintosh PowerPoint</Application>
  <PresentationFormat>Widescreen</PresentationFormat>
  <Paragraphs>140</Paragraphs>
  <Slides>35</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Migrant Student Information Exchange (MSIX): A Tool for School Staff  </vt:lpstr>
      <vt:lpstr>Objectives</vt:lpstr>
      <vt:lpstr>Legal References </vt:lpstr>
      <vt:lpstr>What is MSIX?</vt:lpstr>
      <vt:lpstr>PowerPoint Presentation</vt:lpstr>
      <vt:lpstr>PowerPoint Presentation</vt:lpstr>
      <vt:lpstr>PowerPoint Presentation</vt:lpstr>
      <vt:lpstr>MSIX Users </vt:lpstr>
      <vt:lpstr>Who can use MSIX? </vt:lpstr>
      <vt:lpstr>Using MSIX as a Recruiter</vt:lpstr>
      <vt:lpstr>Using MSIX as a Counselor/Data Specialist</vt:lpstr>
      <vt:lpstr>Using MSIX as a Liaison/Migrant Advocate </vt:lpstr>
      <vt:lpstr>Primary User Administrator</vt:lpstr>
      <vt:lpstr>District Data Administrator User</vt:lpstr>
      <vt:lpstr>Data Request </vt:lpstr>
      <vt:lpstr>PowerPoint Presentation</vt:lpstr>
      <vt:lpstr>Primary Users Reports</vt:lpstr>
      <vt:lpstr>District Data Administrator Users Reports (40% more) </vt:lpstr>
      <vt:lpstr>MSIX ID Count</vt:lpstr>
      <vt:lpstr>MSIX ID Count – CSV Download</vt:lpstr>
      <vt:lpstr>District MSIX ID Count</vt:lpstr>
      <vt:lpstr>Open &amp; Save it in Excel</vt:lpstr>
      <vt:lpstr>District Data Administrator Users Reports</vt:lpstr>
      <vt:lpstr>Child Count Report</vt:lpstr>
      <vt:lpstr>PowerPoint Presentation</vt:lpstr>
      <vt:lpstr>PowerPoint Presentation</vt:lpstr>
      <vt:lpstr>District Data Administrator Users Reports</vt:lpstr>
      <vt:lpstr>PowerPoint Presentation</vt:lpstr>
      <vt:lpstr>PowerPoint Presentation</vt:lpstr>
      <vt:lpstr>PowerPoint Presentation</vt:lpstr>
      <vt:lpstr>Using PowerSchool &amp; MSIX</vt:lpstr>
      <vt:lpstr>PowerPoint Presentation</vt:lpstr>
      <vt:lpstr>Summary </vt:lpstr>
      <vt:lpstr>Summary - Cont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Migrant Student Information Exchange (MSIX): A Tool for School Staff  </dc:title>
  <dc:creator>Heriberto Corral</dc:creator>
  <cp:lastModifiedBy>Heriberto Corral</cp:lastModifiedBy>
  <cp:revision>1</cp:revision>
  <dcterms:created xsi:type="dcterms:W3CDTF">2020-06-02T04:55:38Z</dcterms:created>
  <dcterms:modified xsi:type="dcterms:W3CDTF">2020-06-02T18:28:41Z</dcterms:modified>
</cp:coreProperties>
</file>